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68" r:id="rId2"/>
    <p:sldMasterId id="2147483671" r:id="rId3"/>
    <p:sldMasterId id="2147483673" r:id="rId4"/>
    <p:sldMasterId id="2147483678" r:id="rId5"/>
    <p:sldMasterId id="2147483690" r:id="rId6"/>
    <p:sldMasterId id="2147483686" r:id="rId7"/>
  </p:sldMasterIdLst>
  <p:notesMasterIdLst>
    <p:notesMasterId r:id="rId33"/>
  </p:notesMasterIdLst>
  <p:handoutMasterIdLst>
    <p:handoutMasterId r:id="rId34"/>
  </p:handoutMasterIdLst>
  <p:sldIdLst>
    <p:sldId id="267" r:id="rId8"/>
    <p:sldId id="280" r:id="rId9"/>
    <p:sldId id="295" r:id="rId10"/>
    <p:sldId id="281" r:id="rId11"/>
    <p:sldId id="300" r:id="rId12"/>
    <p:sldId id="301" r:id="rId13"/>
    <p:sldId id="302" r:id="rId14"/>
    <p:sldId id="303" r:id="rId15"/>
    <p:sldId id="299" r:id="rId16"/>
    <p:sldId id="305" r:id="rId17"/>
    <p:sldId id="282" r:id="rId18"/>
    <p:sldId id="298" r:id="rId19"/>
    <p:sldId id="306" r:id="rId20"/>
    <p:sldId id="307" r:id="rId21"/>
    <p:sldId id="308" r:id="rId22"/>
    <p:sldId id="296" r:id="rId23"/>
    <p:sldId id="283" r:id="rId24"/>
    <p:sldId id="284" r:id="rId25"/>
    <p:sldId id="289" r:id="rId26"/>
    <p:sldId id="293" r:id="rId27"/>
    <p:sldId id="291" r:id="rId28"/>
    <p:sldId id="292" r:id="rId29"/>
    <p:sldId id="294" r:id="rId30"/>
    <p:sldId id="297" r:id="rId31"/>
    <p:sldId id="278" r:id="rId32"/>
  </p:sldIdLst>
  <p:sldSz cx="9906000" cy="6858000" type="A4"/>
  <p:notesSz cx="11226800" cy="8096250"/>
  <p:defaultTextStyle>
    <a:defPPr>
      <a:defRPr lang="en-US"/>
    </a:defPPr>
    <a:lvl1pPr marL="0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1pPr>
    <a:lvl2pPr marL="396609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2pPr>
    <a:lvl3pPr marL="793217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3pPr>
    <a:lvl4pPr marL="1189825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4pPr>
    <a:lvl5pPr marL="1586434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5pPr>
    <a:lvl6pPr marL="1983042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6pPr>
    <a:lvl7pPr marL="2379651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7pPr>
    <a:lvl8pPr marL="2776259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8pPr>
    <a:lvl9pPr marL="3172867" algn="l" defTabSz="793217" rtl="0" eaLnBrk="1" latinLnBrk="0" hangingPunct="1">
      <a:defRPr sz="15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968"/>
    <a:srgbClr val="EBEBEC"/>
    <a:srgbClr val="666666"/>
    <a:srgbClr val="DCDDDE"/>
    <a:srgbClr val="FFF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94"/>
  </p:normalViewPr>
  <p:slideViewPr>
    <p:cSldViewPr>
      <p:cViewPr varScale="1">
        <p:scale>
          <a:sx n="105" d="100"/>
          <a:sy n="105" d="100"/>
        </p:scale>
        <p:origin x="171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153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F50CC2-9227-461E-8B17-78BBDACE1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865688" cy="406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22B63-0BF8-4A50-8402-591FF18BD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359525" y="0"/>
            <a:ext cx="4864100" cy="406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ED251-DFB2-4F73-B12D-7C39B10CB8AE}" type="datetimeFigureOut">
              <a:rPr lang="fr-FR" smtClean="0"/>
              <a:t>03/07/2023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41F9E-B202-4572-BD56-6BFE032B9E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7689850"/>
            <a:ext cx="4865688" cy="406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2FB14-48F5-4AA4-A485-64744B8699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359525" y="7689850"/>
            <a:ext cx="4864100" cy="406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15A3F-D61F-4E6B-BE3D-5D50C44AA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689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65688" cy="406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359525" y="0"/>
            <a:ext cx="4864100" cy="406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C5FD6-A283-4888-BAAA-CBC3CF40F212}" type="datetimeFigureOut">
              <a:rPr lang="en-US" smtClean="0"/>
              <a:t>7/3/2023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40138" y="1012825"/>
            <a:ext cx="3946525" cy="2732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2363" y="3895725"/>
            <a:ext cx="8982075" cy="3189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689850"/>
            <a:ext cx="4865688" cy="406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59525" y="7689850"/>
            <a:ext cx="4864100" cy="406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4C952-4F54-4333-8FFC-EABDBD5A5B6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1pPr>
    <a:lvl2pPr marL="396484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2pPr>
    <a:lvl3pPr marL="792968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3pPr>
    <a:lvl4pPr marL="1189452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4pPr>
    <a:lvl5pPr marL="1585935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5pPr>
    <a:lvl6pPr marL="1982419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6pPr>
    <a:lvl7pPr marL="2378903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7pPr>
    <a:lvl8pPr marL="2775387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8pPr>
    <a:lvl9pPr marL="3171871" algn="l" defTabSz="79296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84C952-4F54-4333-8FFC-EABDBD5A5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://www.normandie.frwww.europe-en-normandie.eul&#8217;europes&#8217;engage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://www.normandie.frwww.europe-en-normandie.eul&#8217;europes&#8217;engage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://www.normandie.frwww.europe-en-normandie.eul&#8217;europes&#8217;engage/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hyperlink" Target="http://www.normandie.frwww.europe-en-normandie.eul&#8217;europes&#8217;engage/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rmandie.frwww.europe-en-normandie.eul&#8217;europes&#8217;engage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5.png"/><Relationship Id="rId5" Type="http://schemas.openxmlformats.org/officeDocument/2006/relationships/image" Target="../media/image5.svg"/><Relationship Id="rId10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5414313D-D692-4277-B96B-127EFF0864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sp>
        <p:nvSpPr>
          <p:cNvPr id="20" name="object 5">
            <a:extLst>
              <a:ext uri="{FF2B5EF4-FFF2-40B4-BE49-F238E27FC236}">
                <a16:creationId xmlns:a16="http://schemas.microsoft.com/office/drawing/2014/main" id="{564958B0-E6FC-4099-BD48-78798687CC79}"/>
              </a:ext>
            </a:extLst>
          </p:cNvPr>
          <p:cNvSpPr/>
          <p:nvPr/>
        </p:nvSpPr>
        <p:spPr>
          <a:xfrm>
            <a:off x="105099" y="2833425"/>
            <a:ext cx="4390701" cy="28983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 sz="1120" noProof="0"/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FFB60039-A384-444F-9DA6-B1EDDC145092}"/>
              </a:ext>
            </a:extLst>
          </p:cNvPr>
          <p:cNvSpPr/>
          <p:nvPr/>
        </p:nvSpPr>
        <p:spPr>
          <a:xfrm>
            <a:off x="1447013" y="2421589"/>
            <a:ext cx="1440986" cy="2636162"/>
          </a:xfrm>
          <a:custGeom>
            <a:avLst/>
            <a:gdLst/>
            <a:ahLst/>
            <a:cxnLst/>
            <a:rect l="l" t="t" r="r" b="b"/>
            <a:pathLst>
              <a:path w="1701164" h="3112135">
                <a:moveTo>
                  <a:pt x="529932" y="1450771"/>
                </a:moveTo>
                <a:lnTo>
                  <a:pt x="352653" y="1445691"/>
                </a:lnTo>
                <a:lnTo>
                  <a:pt x="292239" y="1207084"/>
                </a:lnTo>
                <a:lnTo>
                  <a:pt x="228815" y="1442135"/>
                </a:lnTo>
                <a:lnTo>
                  <a:pt x="0" y="1435569"/>
                </a:lnTo>
                <a:lnTo>
                  <a:pt x="187934" y="1593240"/>
                </a:lnTo>
                <a:lnTo>
                  <a:pt x="119138" y="1848180"/>
                </a:lnTo>
                <a:lnTo>
                  <a:pt x="292239" y="1680654"/>
                </a:lnTo>
                <a:lnTo>
                  <a:pt x="444512" y="1808568"/>
                </a:lnTo>
                <a:lnTo>
                  <a:pt x="388531" y="1587474"/>
                </a:lnTo>
                <a:lnTo>
                  <a:pt x="529932" y="1450771"/>
                </a:lnTo>
                <a:close/>
              </a:path>
              <a:path w="1701164" h="3112135">
                <a:moveTo>
                  <a:pt x="691743" y="2275700"/>
                </a:moveTo>
                <a:lnTo>
                  <a:pt x="539242" y="2329573"/>
                </a:lnTo>
                <a:lnTo>
                  <a:pt x="487654" y="2129104"/>
                </a:lnTo>
                <a:lnTo>
                  <a:pt x="433692" y="2366861"/>
                </a:lnTo>
                <a:lnTo>
                  <a:pt x="240715" y="2435034"/>
                </a:lnTo>
                <a:lnTo>
                  <a:pt x="399135" y="2519222"/>
                </a:lnTo>
                <a:lnTo>
                  <a:pt x="340995" y="2775280"/>
                </a:lnTo>
                <a:lnTo>
                  <a:pt x="487654" y="2566339"/>
                </a:lnTo>
                <a:lnTo>
                  <a:pt x="618159" y="2635681"/>
                </a:lnTo>
                <a:lnTo>
                  <a:pt x="570077" y="2449017"/>
                </a:lnTo>
                <a:lnTo>
                  <a:pt x="691743" y="2275700"/>
                </a:lnTo>
                <a:close/>
              </a:path>
              <a:path w="1701164" h="3112135">
                <a:moveTo>
                  <a:pt x="691743" y="635127"/>
                </a:moveTo>
                <a:lnTo>
                  <a:pt x="539242" y="572503"/>
                </a:lnTo>
                <a:lnTo>
                  <a:pt x="487654" y="332625"/>
                </a:lnTo>
                <a:lnTo>
                  <a:pt x="433692" y="529158"/>
                </a:lnTo>
                <a:lnTo>
                  <a:pt x="240715" y="449910"/>
                </a:lnTo>
                <a:lnTo>
                  <a:pt x="399135" y="655129"/>
                </a:lnTo>
                <a:lnTo>
                  <a:pt x="340995" y="866914"/>
                </a:lnTo>
                <a:lnTo>
                  <a:pt x="487654" y="769861"/>
                </a:lnTo>
                <a:lnTo>
                  <a:pt x="618159" y="939038"/>
                </a:lnTo>
                <a:lnTo>
                  <a:pt x="570077" y="715505"/>
                </a:lnTo>
                <a:lnTo>
                  <a:pt x="691743" y="635127"/>
                </a:lnTo>
                <a:close/>
              </a:path>
              <a:path w="1701164" h="3112135">
                <a:moveTo>
                  <a:pt x="1025690" y="2650032"/>
                </a:moveTo>
                <a:lnTo>
                  <a:pt x="918133" y="2717228"/>
                </a:lnTo>
                <a:lnTo>
                  <a:pt x="882269" y="2557767"/>
                </a:lnTo>
                <a:lnTo>
                  <a:pt x="845045" y="2762885"/>
                </a:lnTo>
                <a:lnTo>
                  <a:pt x="714209" y="2844622"/>
                </a:lnTo>
                <a:lnTo>
                  <a:pt x="821270" y="2893784"/>
                </a:lnTo>
                <a:lnTo>
                  <a:pt x="781659" y="3112020"/>
                </a:lnTo>
                <a:lnTo>
                  <a:pt x="882269" y="2921622"/>
                </a:lnTo>
                <a:lnTo>
                  <a:pt x="973429" y="2963367"/>
                </a:lnTo>
                <a:lnTo>
                  <a:pt x="939622" y="2813050"/>
                </a:lnTo>
                <a:lnTo>
                  <a:pt x="1025690" y="2650032"/>
                </a:lnTo>
                <a:close/>
              </a:path>
              <a:path w="1701164" h="3112135">
                <a:moveTo>
                  <a:pt x="1025690" y="279831"/>
                </a:moveTo>
                <a:lnTo>
                  <a:pt x="918133" y="206463"/>
                </a:lnTo>
                <a:lnTo>
                  <a:pt x="882269" y="0"/>
                </a:lnTo>
                <a:lnTo>
                  <a:pt x="845045" y="156603"/>
                </a:lnTo>
                <a:lnTo>
                  <a:pt x="714209" y="67348"/>
                </a:lnTo>
                <a:lnTo>
                  <a:pt x="821270" y="256298"/>
                </a:lnTo>
                <a:lnTo>
                  <a:pt x="781659" y="422897"/>
                </a:lnTo>
                <a:lnTo>
                  <a:pt x="882269" y="363994"/>
                </a:lnTo>
                <a:lnTo>
                  <a:pt x="973429" y="524865"/>
                </a:lnTo>
                <a:lnTo>
                  <a:pt x="939622" y="330225"/>
                </a:lnTo>
                <a:lnTo>
                  <a:pt x="1025690" y="279831"/>
                </a:lnTo>
                <a:close/>
              </a:path>
              <a:path w="1701164" h="3112135">
                <a:moveTo>
                  <a:pt x="1351241" y="2600388"/>
                </a:moveTo>
                <a:lnTo>
                  <a:pt x="1279588" y="2652560"/>
                </a:lnTo>
                <a:lnTo>
                  <a:pt x="1256017" y="2522575"/>
                </a:lnTo>
                <a:lnTo>
                  <a:pt x="1231734" y="2687383"/>
                </a:lnTo>
                <a:lnTo>
                  <a:pt x="1147800" y="2748496"/>
                </a:lnTo>
                <a:lnTo>
                  <a:pt x="1216329" y="2791930"/>
                </a:lnTo>
                <a:lnTo>
                  <a:pt x="1190802" y="2965170"/>
                </a:lnTo>
                <a:lnTo>
                  <a:pt x="1256017" y="2816949"/>
                </a:lnTo>
                <a:lnTo>
                  <a:pt x="1316228" y="2854998"/>
                </a:lnTo>
                <a:lnTo>
                  <a:pt x="1293774" y="2731097"/>
                </a:lnTo>
                <a:lnTo>
                  <a:pt x="1351241" y="2600388"/>
                </a:lnTo>
                <a:close/>
              </a:path>
              <a:path w="1701164" h="3112135">
                <a:moveTo>
                  <a:pt x="1351241" y="348170"/>
                </a:moveTo>
                <a:lnTo>
                  <a:pt x="1279588" y="291884"/>
                </a:lnTo>
                <a:lnTo>
                  <a:pt x="1256017" y="126149"/>
                </a:lnTo>
                <a:lnTo>
                  <a:pt x="1231734" y="254317"/>
                </a:lnTo>
                <a:lnTo>
                  <a:pt x="1147800" y="188379"/>
                </a:lnTo>
                <a:lnTo>
                  <a:pt x="1216329" y="335432"/>
                </a:lnTo>
                <a:lnTo>
                  <a:pt x="1190802" y="470154"/>
                </a:lnTo>
                <a:lnTo>
                  <a:pt x="1256017" y="420522"/>
                </a:lnTo>
                <a:lnTo>
                  <a:pt x="1316228" y="549783"/>
                </a:lnTo>
                <a:lnTo>
                  <a:pt x="1293774" y="391795"/>
                </a:lnTo>
                <a:lnTo>
                  <a:pt x="1351241" y="348170"/>
                </a:lnTo>
                <a:close/>
              </a:path>
              <a:path w="1701164" h="3112135">
                <a:moveTo>
                  <a:pt x="1577695" y="2305202"/>
                </a:moveTo>
                <a:lnTo>
                  <a:pt x="1526565" y="2337143"/>
                </a:lnTo>
                <a:lnTo>
                  <a:pt x="1509915" y="2223998"/>
                </a:lnTo>
                <a:lnTo>
                  <a:pt x="1492846" y="2358199"/>
                </a:lnTo>
                <a:lnTo>
                  <a:pt x="1434452" y="2394686"/>
                </a:lnTo>
                <a:lnTo>
                  <a:pt x="1482051" y="2442997"/>
                </a:lnTo>
                <a:lnTo>
                  <a:pt x="1464246" y="2582926"/>
                </a:lnTo>
                <a:lnTo>
                  <a:pt x="1509915" y="2471166"/>
                </a:lnTo>
                <a:lnTo>
                  <a:pt x="1552613" y="2514422"/>
                </a:lnTo>
                <a:lnTo>
                  <a:pt x="1536636" y="2405761"/>
                </a:lnTo>
                <a:lnTo>
                  <a:pt x="1577695" y="2305202"/>
                </a:lnTo>
                <a:close/>
              </a:path>
              <a:path w="1701164" h="3112135">
                <a:moveTo>
                  <a:pt x="1577695" y="656374"/>
                </a:moveTo>
                <a:lnTo>
                  <a:pt x="1526565" y="621499"/>
                </a:lnTo>
                <a:lnTo>
                  <a:pt x="1509915" y="486511"/>
                </a:lnTo>
                <a:lnTo>
                  <a:pt x="1492846" y="598487"/>
                </a:lnTo>
                <a:lnTo>
                  <a:pt x="1434452" y="558660"/>
                </a:lnTo>
                <a:lnTo>
                  <a:pt x="1482051" y="669086"/>
                </a:lnTo>
                <a:lnTo>
                  <a:pt x="1464246" y="785837"/>
                </a:lnTo>
                <a:lnTo>
                  <a:pt x="1509915" y="733767"/>
                </a:lnTo>
                <a:lnTo>
                  <a:pt x="1552613" y="832827"/>
                </a:lnTo>
                <a:lnTo>
                  <a:pt x="1536636" y="703186"/>
                </a:lnTo>
                <a:lnTo>
                  <a:pt x="1577695" y="656374"/>
                </a:lnTo>
                <a:close/>
              </a:path>
              <a:path w="1701164" h="3112135">
                <a:moveTo>
                  <a:pt x="1700822" y="1919224"/>
                </a:moveTo>
                <a:lnTo>
                  <a:pt x="1659356" y="1933879"/>
                </a:lnTo>
                <a:lnTo>
                  <a:pt x="1645920" y="1827644"/>
                </a:lnTo>
                <a:lnTo>
                  <a:pt x="1632178" y="1943481"/>
                </a:lnTo>
                <a:lnTo>
                  <a:pt x="1585455" y="1959978"/>
                </a:lnTo>
                <a:lnTo>
                  <a:pt x="1623542" y="2016353"/>
                </a:lnTo>
                <a:lnTo>
                  <a:pt x="1609280" y="2136521"/>
                </a:lnTo>
                <a:lnTo>
                  <a:pt x="1645920" y="2049526"/>
                </a:lnTo>
                <a:lnTo>
                  <a:pt x="1680476" y="2100668"/>
                </a:lnTo>
                <a:lnTo>
                  <a:pt x="1667522" y="1998306"/>
                </a:lnTo>
                <a:lnTo>
                  <a:pt x="1700822" y="191922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lang="fr-FR" sz="1120" noProof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A60B90-147E-46C7-8178-EB8CB575C6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286" y="2743200"/>
            <a:ext cx="4470714" cy="110799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2"/>
                </a:solidFill>
                <a:latin typeface="+mj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Ceci est le nom de la présentation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82D844D-8F46-489F-9B40-9F57B2E1E1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39190" y="6227069"/>
            <a:ext cx="581768" cy="430939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9C7CF01-301A-423A-8107-82F1A85D18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19183"/>
            <a:ext cx="1850400" cy="8761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800" spc="20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r>
              <a:rPr lang="fr-FR" dirty="0"/>
              <a:t>L’EUROPE</a:t>
            </a:r>
            <a:br>
              <a:rPr lang="fr-FR" dirty="0"/>
            </a:br>
            <a:r>
              <a:rPr lang="fr-FR" dirty="0"/>
              <a:t>S’ENGAGE EN</a:t>
            </a:r>
          </a:p>
          <a:p>
            <a:pPr>
              <a:lnSpc>
                <a:spcPts val="2300"/>
              </a:lnSpc>
            </a:pPr>
            <a:r>
              <a:rPr lang="fr-FR" sz="2100" b="1" dirty="0"/>
              <a:t>NORMANDIE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08C4063-64EF-4BFA-A2C1-A9C8A5A0261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225" y="6227069"/>
            <a:ext cx="1704975" cy="485775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503480F8-7C61-4666-8206-72551D6DAE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0" y="533400"/>
            <a:ext cx="4572000" cy="139344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TITRE DE LA DIAPOSITIVE</a:t>
            </a:r>
            <a:endParaRPr lang="fr-FR" dirty="0"/>
          </a:p>
        </p:txBody>
      </p:sp>
      <p:sp>
        <p:nvSpPr>
          <p:cNvPr id="25" name="TextBox 24">
            <a:hlinkClick r:id="rId9"/>
            <a:extLst>
              <a:ext uri="{FF2B5EF4-FFF2-40B4-BE49-F238E27FC236}">
                <a16:creationId xmlns:a16="http://schemas.microsoft.com/office/drawing/2014/main" id="{6A1984AC-C13D-4833-896C-66EA6D598F90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</p:spTree>
    <p:extLst>
      <p:ext uri="{BB962C8B-B14F-4D97-AF65-F5344CB8AC3E}">
        <p14:creationId xmlns:p14="http://schemas.microsoft.com/office/powerpoint/2010/main" val="428842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raphic 80">
            <a:extLst>
              <a:ext uri="{FF2B5EF4-FFF2-40B4-BE49-F238E27FC236}">
                <a16:creationId xmlns:a16="http://schemas.microsoft.com/office/drawing/2014/main" id="{8EA838C1-D929-457B-B03B-5EA9C06986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69ACD718-45A6-4A3F-A38E-909B001D38E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10494"/>
            <a:ext cx="581768" cy="447514"/>
          </a:xfrm>
          <a:prstGeom prst="rect">
            <a:avLst/>
          </a:prstGeom>
        </p:spPr>
      </p:pic>
      <p:sp>
        <p:nvSpPr>
          <p:cNvPr id="80" name="TextBox 79">
            <a:hlinkClick r:id="rId6"/>
            <a:extLst>
              <a:ext uri="{FF2B5EF4-FFF2-40B4-BE49-F238E27FC236}">
                <a16:creationId xmlns:a16="http://schemas.microsoft.com/office/drawing/2014/main" id="{3DF38A19-F163-4DA0-9EF5-073F8B53C7BD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82" name="Graphic 81">
            <a:extLst>
              <a:ext uri="{FF2B5EF4-FFF2-40B4-BE49-F238E27FC236}">
                <a16:creationId xmlns:a16="http://schemas.microsoft.com/office/drawing/2014/main" id="{94516BBF-5445-4E72-8581-B9A00E006F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4800" y="6296543"/>
            <a:ext cx="1559852" cy="3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B6EC78A5-0C63-466D-BCB1-EAE569767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  <a:effectLst>
            <a:outerShdw blurRad="63500" sx="99000" sy="99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8CE027-2795-4120-AA7D-652FEB2EBA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27069"/>
            <a:ext cx="581768" cy="430939"/>
          </a:xfrm>
          <a:prstGeom prst="rect">
            <a:avLst/>
          </a:prstGeom>
        </p:spPr>
      </p:pic>
      <p:sp>
        <p:nvSpPr>
          <p:cNvPr id="28" name="TextBox 27">
            <a:hlinkClick r:id="rId6"/>
            <a:extLst>
              <a:ext uri="{FF2B5EF4-FFF2-40B4-BE49-F238E27FC236}">
                <a16:creationId xmlns:a16="http://schemas.microsoft.com/office/drawing/2014/main" id="{DD078D9E-1193-464B-8E84-1F47C00397A5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92276E0-427D-46B8-968B-0618BE36AD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225" y="6227069"/>
            <a:ext cx="1704975" cy="4857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4945" y="304800"/>
            <a:ext cx="2170364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8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98DC808-2B9B-4809-8190-966A5AB35175}"/>
              </a:ext>
            </a:extLst>
          </p:cNvPr>
          <p:cNvSpPr/>
          <p:nvPr/>
        </p:nvSpPr>
        <p:spPr>
          <a:xfrm>
            <a:off x="0" y="1"/>
            <a:ext cx="2583760" cy="903222"/>
          </a:xfrm>
          <a:custGeom>
            <a:avLst/>
            <a:gdLst>
              <a:gd name="connsiteX0" fmla="*/ 1720430 w 1972842"/>
              <a:gd name="connsiteY0" fmla="*/ 0 h 754379"/>
              <a:gd name="connsiteX1" fmla="*/ 4025 w 1972842"/>
              <a:gd name="connsiteY1" fmla="*/ 0 h 754379"/>
              <a:gd name="connsiteX2" fmla="*/ 74510 w 1972842"/>
              <a:gd name="connsiteY2" fmla="*/ 564833 h 754379"/>
              <a:gd name="connsiteX3" fmla="*/ 1972842 w 1972842"/>
              <a:gd name="connsiteY3" fmla="*/ 754380 h 754379"/>
              <a:gd name="connsiteX4" fmla="*/ 1720430 w 1972842"/>
              <a:gd name="connsiteY4" fmla="*/ 0 h 7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842" h="754379">
                <a:moveTo>
                  <a:pt x="1720430" y="0"/>
                </a:moveTo>
                <a:lnTo>
                  <a:pt x="4025" y="0"/>
                </a:lnTo>
                <a:cubicBezTo>
                  <a:pt x="-10263" y="194310"/>
                  <a:pt x="13550" y="386715"/>
                  <a:pt x="74510" y="564833"/>
                </a:cubicBezTo>
                <a:cubicBezTo>
                  <a:pt x="706970" y="627698"/>
                  <a:pt x="1339430" y="691515"/>
                  <a:pt x="1972842" y="754380"/>
                </a:cubicBezTo>
                <a:cubicBezTo>
                  <a:pt x="1836635" y="513398"/>
                  <a:pt x="1752815" y="256223"/>
                  <a:pt x="1720430" y="0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noProof="0" dirty="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4444D7BD-C287-486E-82D4-4060D3EDD34C}"/>
              </a:ext>
            </a:extLst>
          </p:cNvPr>
          <p:cNvSpPr/>
          <p:nvPr/>
        </p:nvSpPr>
        <p:spPr>
          <a:xfrm>
            <a:off x="8026718" y="5341126"/>
            <a:ext cx="1879282" cy="1516874"/>
          </a:xfrm>
          <a:custGeom>
            <a:avLst/>
            <a:gdLst>
              <a:gd name="connsiteX0" fmla="*/ 1149668 w 1432560"/>
              <a:gd name="connsiteY0" fmla="*/ 0 h 1244917"/>
              <a:gd name="connsiteX1" fmla="*/ 862013 w 1432560"/>
              <a:gd name="connsiteY1" fmla="*/ 811530 h 1244917"/>
              <a:gd name="connsiteX2" fmla="*/ 0 w 1432560"/>
              <a:gd name="connsiteY2" fmla="*/ 811530 h 1244917"/>
              <a:gd name="connsiteX3" fmla="*/ 0 w 1432560"/>
              <a:gd name="connsiteY3" fmla="*/ 817245 h 1244917"/>
              <a:gd name="connsiteX4" fmla="*/ 605790 w 1432560"/>
              <a:gd name="connsiteY4" fmla="*/ 1244917 h 1244917"/>
              <a:gd name="connsiteX5" fmla="*/ 1432560 w 1432560"/>
              <a:gd name="connsiteY5" fmla="*/ 1244917 h 1244917"/>
              <a:gd name="connsiteX6" fmla="*/ 1432560 w 1432560"/>
              <a:gd name="connsiteY6" fmla="*/ 798195 h 1244917"/>
              <a:gd name="connsiteX7" fmla="*/ 1155382 w 1432560"/>
              <a:gd name="connsiteY7" fmla="*/ 0 h 124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60" h="1244917">
                <a:moveTo>
                  <a:pt x="1149668" y="0"/>
                </a:moveTo>
                <a:lnTo>
                  <a:pt x="862013" y="811530"/>
                </a:lnTo>
                <a:lnTo>
                  <a:pt x="0" y="811530"/>
                </a:lnTo>
                <a:lnTo>
                  <a:pt x="0" y="817245"/>
                </a:lnTo>
                <a:lnTo>
                  <a:pt x="605790" y="1244917"/>
                </a:lnTo>
                <a:lnTo>
                  <a:pt x="1432560" y="1244917"/>
                </a:lnTo>
                <a:lnTo>
                  <a:pt x="1432560" y="798195"/>
                </a:lnTo>
                <a:lnTo>
                  <a:pt x="1155382" y="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noProof="0" dirty="0"/>
          </a:p>
        </p:txBody>
      </p:sp>
      <p:pic>
        <p:nvPicPr>
          <p:cNvPr id="163" name="Graphic 162">
            <a:extLst>
              <a:ext uri="{FF2B5EF4-FFF2-40B4-BE49-F238E27FC236}">
                <a16:creationId xmlns:a16="http://schemas.microsoft.com/office/drawing/2014/main" id="{E5D26BCE-BBA6-4C9A-89F7-35E91E47A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6296543"/>
            <a:ext cx="1559852" cy="309904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BC904B40-15FA-4FBA-A689-52240E46E7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10494"/>
            <a:ext cx="581768" cy="447514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E45B150A-4EB6-471B-A9B1-F6B792D678C7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</p:spTree>
    <p:extLst>
      <p:ext uri="{BB962C8B-B14F-4D97-AF65-F5344CB8AC3E}">
        <p14:creationId xmlns:p14="http://schemas.microsoft.com/office/powerpoint/2010/main" val="388545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98DC808-2B9B-4809-8190-966A5AB35175}"/>
              </a:ext>
            </a:extLst>
          </p:cNvPr>
          <p:cNvSpPr/>
          <p:nvPr/>
        </p:nvSpPr>
        <p:spPr>
          <a:xfrm>
            <a:off x="0" y="1"/>
            <a:ext cx="2583760" cy="903222"/>
          </a:xfrm>
          <a:custGeom>
            <a:avLst/>
            <a:gdLst>
              <a:gd name="connsiteX0" fmla="*/ 1720430 w 1972842"/>
              <a:gd name="connsiteY0" fmla="*/ 0 h 754379"/>
              <a:gd name="connsiteX1" fmla="*/ 4025 w 1972842"/>
              <a:gd name="connsiteY1" fmla="*/ 0 h 754379"/>
              <a:gd name="connsiteX2" fmla="*/ 74510 w 1972842"/>
              <a:gd name="connsiteY2" fmla="*/ 564833 h 754379"/>
              <a:gd name="connsiteX3" fmla="*/ 1972842 w 1972842"/>
              <a:gd name="connsiteY3" fmla="*/ 754380 h 754379"/>
              <a:gd name="connsiteX4" fmla="*/ 1720430 w 1972842"/>
              <a:gd name="connsiteY4" fmla="*/ 0 h 7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842" h="754379">
                <a:moveTo>
                  <a:pt x="1720430" y="0"/>
                </a:moveTo>
                <a:lnTo>
                  <a:pt x="4025" y="0"/>
                </a:lnTo>
                <a:cubicBezTo>
                  <a:pt x="-10263" y="194310"/>
                  <a:pt x="13550" y="386715"/>
                  <a:pt x="74510" y="564833"/>
                </a:cubicBezTo>
                <a:cubicBezTo>
                  <a:pt x="706970" y="627698"/>
                  <a:pt x="1339430" y="691515"/>
                  <a:pt x="1972842" y="754380"/>
                </a:cubicBezTo>
                <a:cubicBezTo>
                  <a:pt x="1836635" y="513398"/>
                  <a:pt x="1752815" y="256223"/>
                  <a:pt x="1720430" y="0"/>
                </a:cubicBezTo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noProof="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4444D7BD-C287-486E-82D4-4060D3EDD34C}"/>
              </a:ext>
            </a:extLst>
          </p:cNvPr>
          <p:cNvSpPr/>
          <p:nvPr/>
        </p:nvSpPr>
        <p:spPr>
          <a:xfrm>
            <a:off x="8026718" y="5341126"/>
            <a:ext cx="1879282" cy="1516874"/>
          </a:xfrm>
          <a:custGeom>
            <a:avLst/>
            <a:gdLst>
              <a:gd name="connsiteX0" fmla="*/ 1149668 w 1432560"/>
              <a:gd name="connsiteY0" fmla="*/ 0 h 1244917"/>
              <a:gd name="connsiteX1" fmla="*/ 862013 w 1432560"/>
              <a:gd name="connsiteY1" fmla="*/ 811530 h 1244917"/>
              <a:gd name="connsiteX2" fmla="*/ 0 w 1432560"/>
              <a:gd name="connsiteY2" fmla="*/ 811530 h 1244917"/>
              <a:gd name="connsiteX3" fmla="*/ 0 w 1432560"/>
              <a:gd name="connsiteY3" fmla="*/ 817245 h 1244917"/>
              <a:gd name="connsiteX4" fmla="*/ 605790 w 1432560"/>
              <a:gd name="connsiteY4" fmla="*/ 1244917 h 1244917"/>
              <a:gd name="connsiteX5" fmla="*/ 1432560 w 1432560"/>
              <a:gd name="connsiteY5" fmla="*/ 1244917 h 1244917"/>
              <a:gd name="connsiteX6" fmla="*/ 1432560 w 1432560"/>
              <a:gd name="connsiteY6" fmla="*/ 798195 h 1244917"/>
              <a:gd name="connsiteX7" fmla="*/ 1155382 w 1432560"/>
              <a:gd name="connsiteY7" fmla="*/ 0 h 124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60" h="1244917">
                <a:moveTo>
                  <a:pt x="1149668" y="0"/>
                </a:moveTo>
                <a:lnTo>
                  <a:pt x="862013" y="811530"/>
                </a:lnTo>
                <a:lnTo>
                  <a:pt x="0" y="811530"/>
                </a:lnTo>
                <a:lnTo>
                  <a:pt x="0" y="817245"/>
                </a:lnTo>
                <a:lnTo>
                  <a:pt x="605790" y="1244917"/>
                </a:lnTo>
                <a:lnTo>
                  <a:pt x="1432560" y="1244917"/>
                </a:lnTo>
                <a:lnTo>
                  <a:pt x="1432560" y="798195"/>
                </a:lnTo>
                <a:lnTo>
                  <a:pt x="1155382" y="0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noProof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21310A8-AC77-40B5-BC69-5B593EA1B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190" y="6210494"/>
            <a:ext cx="581768" cy="447514"/>
          </a:xfrm>
          <a:prstGeom prst="rect">
            <a:avLst/>
          </a:prstGeom>
        </p:spPr>
      </p:pic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0727BBD4-4F56-446B-BFAC-35EA328DA90D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noProof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94669DE-A7B6-4158-9B10-C3645B0F1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800" y="6296543"/>
            <a:ext cx="1559852" cy="3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aphic 51">
            <a:extLst>
              <a:ext uri="{FF2B5EF4-FFF2-40B4-BE49-F238E27FC236}">
                <a16:creationId xmlns:a16="http://schemas.microsoft.com/office/drawing/2014/main" id="{2A81617B-EE8A-4EE3-A2AE-1C67AE8693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7FA60B90-147E-46C7-8178-EB8CB575C6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9210" y="2163330"/>
            <a:ext cx="4604169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615215C-65EE-4778-9B28-B5B1ECF5DA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9210" y="3841160"/>
            <a:ext cx="4604169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E73EA24-DABC-4A85-B4EB-1A3D0C7C41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2163330"/>
            <a:ext cx="228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F1E94F3-9760-4D4E-8079-2D9694A969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9200" y="3839732"/>
            <a:ext cx="228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4E8C421-F651-4DE3-B946-D58F44CF94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19210" y="2514599"/>
            <a:ext cx="460416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C8F102B-6B0D-4F83-B55E-E878DFC5B4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2163330"/>
            <a:ext cx="228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0F0D2D4-BA9B-4BFA-A4E5-AACD9F87B0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3841160"/>
            <a:ext cx="228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083B596-ACF3-430C-B3EA-41D344949D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9210" y="2772984"/>
            <a:ext cx="460416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2D7ED18-E0B9-40A4-A1D6-9C29C7468A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19210" y="3031369"/>
            <a:ext cx="460416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Insérer texte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A549153E-5EC6-4DEE-A162-CFF04CD1BD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9210" y="3289756"/>
            <a:ext cx="460416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Insérer texte</a:t>
            </a: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F085CFC7-3E7E-48D6-8D9F-486C1DE453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19210" y="4191000"/>
            <a:ext cx="460416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652D9684-6411-4CB2-8FFE-B3241C974B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19210" y="4449385"/>
            <a:ext cx="460416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BF2E02A-DEBB-4A7C-808F-796AC26892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19210" y="4707770"/>
            <a:ext cx="460416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3C1F290E-FF1C-47B5-A33E-EF8EDD78AA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619210" y="4966156"/>
            <a:ext cx="460416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Insérer texte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9A787D69-818A-40A6-9823-9F066E0BE4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58200" y="2514599"/>
            <a:ext cx="22860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4B437D8A-F746-4B46-B2E2-F77CD73FE22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58200" y="2772984"/>
            <a:ext cx="22860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54296B7C-9F35-4B5E-9A49-525BAE51D9B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58200" y="3031369"/>
            <a:ext cx="22860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EDC420D9-BA02-4930-AD1D-6576969FFF2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58200" y="3289756"/>
            <a:ext cx="22860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/>
              <a:t>#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3B6512CB-CB9F-4CDC-B0C3-426A4404BE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58200" y="4191000"/>
            <a:ext cx="22860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200803E5-B05D-4869-A7BB-4DB989558A6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458200" y="4449385"/>
            <a:ext cx="22860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95B760CE-C67C-4CE4-BA04-CBC130D85D1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458200" y="4707770"/>
            <a:ext cx="22860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7067C844-D6E2-4C16-8090-E0AD15519CC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58200" y="4966156"/>
            <a:ext cx="228600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#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1A34688F-6198-46E1-B24C-076B2A79A5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27069"/>
            <a:ext cx="581768" cy="430939"/>
          </a:xfrm>
          <a:prstGeom prst="rect">
            <a:avLst/>
          </a:prstGeom>
        </p:spPr>
      </p:pic>
      <p:sp>
        <p:nvSpPr>
          <p:cNvPr id="50" name="TextBox 49">
            <a:hlinkClick r:id="rId6"/>
            <a:extLst>
              <a:ext uri="{FF2B5EF4-FFF2-40B4-BE49-F238E27FC236}">
                <a16:creationId xmlns:a16="http://schemas.microsoft.com/office/drawing/2014/main" id="{C0F0022A-F540-49BD-9BC2-50F2BB128B40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E6B5B177-A9C9-4D48-97E6-39BCCB276AC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225" y="6227069"/>
            <a:ext cx="1704975" cy="485775"/>
          </a:xfrm>
          <a:prstGeom prst="rect">
            <a:avLst/>
          </a:prstGeom>
        </p:spPr>
      </p:pic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FF72232B-D1C6-46F8-8321-FF4F4114DA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19183"/>
            <a:ext cx="1850400" cy="8761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800" spc="20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r>
              <a:rPr lang="fr-FR" dirty="0"/>
              <a:t>L’EUROPE</a:t>
            </a:r>
            <a:br>
              <a:rPr lang="fr-FR" dirty="0"/>
            </a:br>
            <a:r>
              <a:rPr lang="fr-FR" dirty="0"/>
              <a:t>S’ENGAGE EN</a:t>
            </a:r>
          </a:p>
          <a:p>
            <a:pPr>
              <a:lnSpc>
                <a:spcPts val="2300"/>
              </a:lnSpc>
            </a:pPr>
            <a:r>
              <a:rPr lang="fr-FR" sz="2100" b="1" dirty="0"/>
              <a:t>NORMANDIE</a:t>
            </a:r>
          </a:p>
        </p:txBody>
      </p:sp>
    </p:spTree>
    <p:extLst>
      <p:ext uri="{BB962C8B-B14F-4D97-AF65-F5344CB8AC3E}">
        <p14:creationId xmlns:p14="http://schemas.microsoft.com/office/powerpoint/2010/main" val="307089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25A59A91-475B-4A5E-B603-40FFD9F3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sp>
        <p:nvSpPr>
          <p:cNvPr id="41" name="Title 2">
            <a:extLst>
              <a:ext uri="{FF2B5EF4-FFF2-40B4-BE49-F238E27FC236}">
                <a16:creationId xmlns:a16="http://schemas.microsoft.com/office/drawing/2014/main" id="{0CD03869-EB00-45F4-B6C5-17F4A2318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1" y="2181601"/>
            <a:ext cx="4876799" cy="184665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>
              <a:lnSpc>
                <a:spcPct val="100000"/>
              </a:lnSpc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TITRE DE LA DIAPOSITIVE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06D373-529F-4A29-8D14-4664998E3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27069"/>
            <a:ext cx="581768" cy="430939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0B62599C-2791-4E20-AD16-D211DE2C9008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25DB7E8-E0B3-4EAB-AC2C-88C6BD294F1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225" y="6227069"/>
            <a:ext cx="1704975" cy="485775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D52D577-85E5-480D-98C7-AAC793647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19183"/>
            <a:ext cx="1850400" cy="8761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800" spc="20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r>
              <a:rPr lang="fr-FR" dirty="0"/>
              <a:t>L’EUROPE</a:t>
            </a:r>
            <a:br>
              <a:rPr lang="fr-FR" dirty="0"/>
            </a:br>
            <a:r>
              <a:rPr lang="fr-FR" dirty="0"/>
              <a:t>S’ENGAGE EN</a:t>
            </a:r>
          </a:p>
          <a:p>
            <a:pPr>
              <a:lnSpc>
                <a:spcPts val="2300"/>
              </a:lnSpc>
            </a:pPr>
            <a:r>
              <a:rPr lang="fr-FR" sz="2100" b="1" dirty="0"/>
              <a:t>NORMANDIE</a:t>
            </a:r>
          </a:p>
        </p:txBody>
      </p:sp>
    </p:spTree>
    <p:extLst>
      <p:ext uri="{BB962C8B-B14F-4D97-AF65-F5344CB8AC3E}">
        <p14:creationId xmlns:p14="http://schemas.microsoft.com/office/powerpoint/2010/main" val="581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E3170C1C-D152-44F4-B068-AE445F162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-2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67D38A1-5B2B-4B61-9DD9-53D3CB3EC2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27069"/>
            <a:ext cx="581768" cy="430939"/>
          </a:xfrm>
          <a:prstGeom prst="rect">
            <a:avLst/>
          </a:prstGeom>
        </p:spPr>
      </p:pic>
      <p:sp>
        <p:nvSpPr>
          <p:cNvPr id="25" name="TextBox 24">
            <a:hlinkClick r:id="rId6"/>
            <a:extLst>
              <a:ext uri="{FF2B5EF4-FFF2-40B4-BE49-F238E27FC236}">
                <a16:creationId xmlns:a16="http://schemas.microsoft.com/office/drawing/2014/main" id="{F6F8FBF8-0BC0-4198-83EB-72283EC5B6D8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FC89F691-E70F-4CC3-A476-ABBB152710F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225" y="6227069"/>
            <a:ext cx="1704975" cy="48577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CB35DF4-8483-4F48-96BF-9E6C0634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7686" y="668264"/>
            <a:ext cx="4915314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800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4945" y="304800"/>
            <a:ext cx="2170364" cy="1060796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58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580667" indent="-193556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018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B6EC78A5-0C63-466D-BCB1-EAE569767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  <a:effectLst>
            <a:outerShdw blurRad="63500" sx="99000" sy="99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28CE027-2795-4120-AA7D-652FEB2EBA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27069"/>
            <a:ext cx="581768" cy="430939"/>
          </a:xfrm>
          <a:prstGeom prst="rect">
            <a:avLst/>
          </a:prstGeom>
        </p:spPr>
      </p:pic>
      <p:sp>
        <p:nvSpPr>
          <p:cNvPr id="28" name="TextBox 27">
            <a:hlinkClick r:id="rId6"/>
            <a:extLst>
              <a:ext uri="{FF2B5EF4-FFF2-40B4-BE49-F238E27FC236}">
                <a16:creationId xmlns:a16="http://schemas.microsoft.com/office/drawing/2014/main" id="{DD078D9E-1193-464B-8E84-1F47C00397A5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C92276E0-427D-46B8-968B-0618BE36ADC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225" y="6227069"/>
            <a:ext cx="1704975" cy="485775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CB35DF4-8483-4F48-96BF-9E6C0634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7686" y="668264"/>
            <a:ext cx="4915314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800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4945" y="304800"/>
            <a:ext cx="2170364" cy="1060796"/>
          </a:xfrm>
          <a:prstGeom prst="rect">
            <a:avLst/>
          </a:prstGeom>
        </p:spPr>
      </p:pic>
      <p:sp>
        <p:nvSpPr>
          <p:cNvPr id="16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58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580667" indent="-193556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40642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98DC808-2B9B-4809-8190-966A5AB35175}"/>
              </a:ext>
            </a:extLst>
          </p:cNvPr>
          <p:cNvSpPr/>
          <p:nvPr/>
        </p:nvSpPr>
        <p:spPr>
          <a:xfrm>
            <a:off x="0" y="1"/>
            <a:ext cx="2583760" cy="903222"/>
          </a:xfrm>
          <a:custGeom>
            <a:avLst/>
            <a:gdLst>
              <a:gd name="connsiteX0" fmla="*/ 1720430 w 1972842"/>
              <a:gd name="connsiteY0" fmla="*/ 0 h 754379"/>
              <a:gd name="connsiteX1" fmla="*/ 4025 w 1972842"/>
              <a:gd name="connsiteY1" fmla="*/ 0 h 754379"/>
              <a:gd name="connsiteX2" fmla="*/ 74510 w 1972842"/>
              <a:gd name="connsiteY2" fmla="*/ 564833 h 754379"/>
              <a:gd name="connsiteX3" fmla="*/ 1972842 w 1972842"/>
              <a:gd name="connsiteY3" fmla="*/ 754380 h 754379"/>
              <a:gd name="connsiteX4" fmla="*/ 1720430 w 1972842"/>
              <a:gd name="connsiteY4" fmla="*/ 0 h 7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842" h="754379">
                <a:moveTo>
                  <a:pt x="1720430" y="0"/>
                </a:moveTo>
                <a:lnTo>
                  <a:pt x="4025" y="0"/>
                </a:lnTo>
                <a:cubicBezTo>
                  <a:pt x="-10263" y="194310"/>
                  <a:pt x="13550" y="386715"/>
                  <a:pt x="74510" y="564833"/>
                </a:cubicBezTo>
                <a:cubicBezTo>
                  <a:pt x="706970" y="627698"/>
                  <a:pt x="1339430" y="691515"/>
                  <a:pt x="1972842" y="754380"/>
                </a:cubicBezTo>
                <a:cubicBezTo>
                  <a:pt x="1836635" y="513398"/>
                  <a:pt x="1752815" y="256223"/>
                  <a:pt x="1720430" y="0"/>
                </a:cubicBez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noProof="0" dirty="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4444D7BD-C287-486E-82D4-4060D3EDD34C}"/>
              </a:ext>
            </a:extLst>
          </p:cNvPr>
          <p:cNvSpPr/>
          <p:nvPr/>
        </p:nvSpPr>
        <p:spPr>
          <a:xfrm>
            <a:off x="8026718" y="5341126"/>
            <a:ext cx="1879282" cy="1516874"/>
          </a:xfrm>
          <a:custGeom>
            <a:avLst/>
            <a:gdLst>
              <a:gd name="connsiteX0" fmla="*/ 1149668 w 1432560"/>
              <a:gd name="connsiteY0" fmla="*/ 0 h 1244917"/>
              <a:gd name="connsiteX1" fmla="*/ 862013 w 1432560"/>
              <a:gd name="connsiteY1" fmla="*/ 811530 h 1244917"/>
              <a:gd name="connsiteX2" fmla="*/ 0 w 1432560"/>
              <a:gd name="connsiteY2" fmla="*/ 811530 h 1244917"/>
              <a:gd name="connsiteX3" fmla="*/ 0 w 1432560"/>
              <a:gd name="connsiteY3" fmla="*/ 817245 h 1244917"/>
              <a:gd name="connsiteX4" fmla="*/ 605790 w 1432560"/>
              <a:gd name="connsiteY4" fmla="*/ 1244917 h 1244917"/>
              <a:gd name="connsiteX5" fmla="*/ 1432560 w 1432560"/>
              <a:gd name="connsiteY5" fmla="*/ 1244917 h 1244917"/>
              <a:gd name="connsiteX6" fmla="*/ 1432560 w 1432560"/>
              <a:gd name="connsiteY6" fmla="*/ 798195 h 1244917"/>
              <a:gd name="connsiteX7" fmla="*/ 1155382 w 1432560"/>
              <a:gd name="connsiteY7" fmla="*/ 0 h 124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60" h="1244917">
                <a:moveTo>
                  <a:pt x="1149668" y="0"/>
                </a:moveTo>
                <a:lnTo>
                  <a:pt x="862013" y="811530"/>
                </a:lnTo>
                <a:lnTo>
                  <a:pt x="0" y="811530"/>
                </a:lnTo>
                <a:lnTo>
                  <a:pt x="0" y="817245"/>
                </a:lnTo>
                <a:lnTo>
                  <a:pt x="605790" y="1244917"/>
                </a:lnTo>
                <a:lnTo>
                  <a:pt x="1432560" y="1244917"/>
                </a:lnTo>
                <a:lnTo>
                  <a:pt x="1432560" y="798195"/>
                </a:lnTo>
                <a:lnTo>
                  <a:pt x="1155382" y="0"/>
                </a:ln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noProof="0" dirty="0"/>
          </a:p>
        </p:txBody>
      </p:sp>
      <p:pic>
        <p:nvPicPr>
          <p:cNvPr id="163" name="Graphic 162">
            <a:extLst>
              <a:ext uri="{FF2B5EF4-FFF2-40B4-BE49-F238E27FC236}">
                <a16:creationId xmlns:a16="http://schemas.microsoft.com/office/drawing/2014/main" id="{E5D26BCE-BBA6-4C9A-89F7-35E91E47A8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800" y="6296543"/>
            <a:ext cx="1559852" cy="309904"/>
          </a:xfrm>
          <a:prstGeom prst="rect">
            <a:avLst/>
          </a:prstGeom>
        </p:spPr>
      </p:pic>
      <p:pic>
        <p:nvPicPr>
          <p:cNvPr id="213" name="Graphic 212">
            <a:extLst>
              <a:ext uri="{FF2B5EF4-FFF2-40B4-BE49-F238E27FC236}">
                <a16:creationId xmlns:a16="http://schemas.microsoft.com/office/drawing/2014/main" id="{BC904B40-15FA-4FBA-A689-52240E46E7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10494"/>
            <a:ext cx="581768" cy="447514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E45B150A-4EB6-471B-A9B1-F6B792D678C7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CB35DF4-8483-4F48-96BF-9E6C0634D5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7686" y="668264"/>
            <a:ext cx="4915314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800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6"/>
          </p:nvPr>
        </p:nvSpPr>
        <p:spPr>
          <a:xfrm>
            <a:off x="838200" y="2057400"/>
            <a:ext cx="8001000" cy="358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580667" indent="-193556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49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98DC808-2B9B-4809-8190-966A5AB35175}"/>
              </a:ext>
            </a:extLst>
          </p:cNvPr>
          <p:cNvSpPr/>
          <p:nvPr/>
        </p:nvSpPr>
        <p:spPr>
          <a:xfrm>
            <a:off x="0" y="1"/>
            <a:ext cx="2583760" cy="903222"/>
          </a:xfrm>
          <a:custGeom>
            <a:avLst/>
            <a:gdLst>
              <a:gd name="connsiteX0" fmla="*/ 1720430 w 1972842"/>
              <a:gd name="connsiteY0" fmla="*/ 0 h 754379"/>
              <a:gd name="connsiteX1" fmla="*/ 4025 w 1972842"/>
              <a:gd name="connsiteY1" fmla="*/ 0 h 754379"/>
              <a:gd name="connsiteX2" fmla="*/ 74510 w 1972842"/>
              <a:gd name="connsiteY2" fmla="*/ 564833 h 754379"/>
              <a:gd name="connsiteX3" fmla="*/ 1972842 w 1972842"/>
              <a:gd name="connsiteY3" fmla="*/ 754380 h 754379"/>
              <a:gd name="connsiteX4" fmla="*/ 1720430 w 1972842"/>
              <a:gd name="connsiteY4" fmla="*/ 0 h 75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842" h="754379">
                <a:moveTo>
                  <a:pt x="1720430" y="0"/>
                </a:moveTo>
                <a:lnTo>
                  <a:pt x="4025" y="0"/>
                </a:lnTo>
                <a:cubicBezTo>
                  <a:pt x="-10263" y="194310"/>
                  <a:pt x="13550" y="386715"/>
                  <a:pt x="74510" y="564833"/>
                </a:cubicBezTo>
                <a:cubicBezTo>
                  <a:pt x="706970" y="627698"/>
                  <a:pt x="1339430" y="691515"/>
                  <a:pt x="1972842" y="754380"/>
                </a:cubicBezTo>
                <a:cubicBezTo>
                  <a:pt x="1836635" y="513398"/>
                  <a:pt x="1752815" y="256223"/>
                  <a:pt x="1720430" y="0"/>
                </a:cubicBezTo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noProof="0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4444D7BD-C287-486E-82D4-4060D3EDD34C}"/>
              </a:ext>
            </a:extLst>
          </p:cNvPr>
          <p:cNvSpPr/>
          <p:nvPr/>
        </p:nvSpPr>
        <p:spPr>
          <a:xfrm>
            <a:off x="8026718" y="5341126"/>
            <a:ext cx="1879282" cy="1516874"/>
          </a:xfrm>
          <a:custGeom>
            <a:avLst/>
            <a:gdLst>
              <a:gd name="connsiteX0" fmla="*/ 1149668 w 1432560"/>
              <a:gd name="connsiteY0" fmla="*/ 0 h 1244917"/>
              <a:gd name="connsiteX1" fmla="*/ 862013 w 1432560"/>
              <a:gd name="connsiteY1" fmla="*/ 811530 h 1244917"/>
              <a:gd name="connsiteX2" fmla="*/ 0 w 1432560"/>
              <a:gd name="connsiteY2" fmla="*/ 811530 h 1244917"/>
              <a:gd name="connsiteX3" fmla="*/ 0 w 1432560"/>
              <a:gd name="connsiteY3" fmla="*/ 817245 h 1244917"/>
              <a:gd name="connsiteX4" fmla="*/ 605790 w 1432560"/>
              <a:gd name="connsiteY4" fmla="*/ 1244917 h 1244917"/>
              <a:gd name="connsiteX5" fmla="*/ 1432560 w 1432560"/>
              <a:gd name="connsiteY5" fmla="*/ 1244917 h 1244917"/>
              <a:gd name="connsiteX6" fmla="*/ 1432560 w 1432560"/>
              <a:gd name="connsiteY6" fmla="*/ 798195 h 1244917"/>
              <a:gd name="connsiteX7" fmla="*/ 1155382 w 1432560"/>
              <a:gd name="connsiteY7" fmla="*/ 0 h 124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60" h="1244917">
                <a:moveTo>
                  <a:pt x="1149668" y="0"/>
                </a:moveTo>
                <a:lnTo>
                  <a:pt x="862013" y="811530"/>
                </a:lnTo>
                <a:lnTo>
                  <a:pt x="0" y="811530"/>
                </a:lnTo>
                <a:lnTo>
                  <a:pt x="0" y="817245"/>
                </a:lnTo>
                <a:lnTo>
                  <a:pt x="605790" y="1244917"/>
                </a:lnTo>
                <a:lnTo>
                  <a:pt x="1432560" y="1244917"/>
                </a:lnTo>
                <a:lnTo>
                  <a:pt x="1432560" y="798195"/>
                </a:lnTo>
                <a:lnTo>
                  <a:pt x="1155382" y="0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noProof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21310A8-AC77-40B5-BC69-5B593EA1B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39190" y="6210494"/>
            <a:ext cx="581768" cy="447514"/>
          </a:xfrm>
          <a:prstGeom prst="rect">
            <a:avLst/>
          </a:prstGeom>
        </p:spPr>
      </p:pic>
      <p:sp>
        <p:nvSpPr>
          <p:cNvPr id="19" name="TextBox 18">
            <a:hlinkClick r:id="rId4"/>
            <a:extLst>
              <a:ext uri="{FF2B5EF4-FFF2-40B4-BE49-F238E27FC236}">
                <a16:creationId xmlns:a16="http://schemas.microsoft.com/office/drawing/2014/main" id="{0727BBD4-4F56-446B-BFAC-35EA328DA90D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noProof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94669DE-A7B6-4158-9B10-C3645B0F14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800" y="6296543"/>
            <a:ext cx="1559852" cy="309904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CB35DF4-8483-4F48-96BF-9E6C0634D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7686" y="668264"/>
            <a:ext cx="4915314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800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581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580667" indent="-193556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66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39AAC4A5-AB77-4E20-A2DF-19825B365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853EC24-7633-41D3-B80F-F3280EDE95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27069"/>
            <a:ext cx="581768" cy="43093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E92FD-9894-493C-BE42-DB896FEEBA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1000" y="2077504"/>
            <a:ext cx="3060000" cy="3408897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Ajoutez une image </a:t>
            </a:r>
          </a:p>
        </p:txBody>
      </p:sp>
      <p:sp>
        <p:nvSpPr>
          <p:cNvPr id="23" name="TextBox 22">
            <a:hlinkClick r:id="rId6"/>
            <a:extLst>
              <a:ext uri="{FF2B5EF4-FFF2-40B4-BE49-F238E27FC236}">
                <a16:creationId xmlns:a16="http://schemas.microsoft.com/office/drawing/2014/main" id="{600E8324-7DD9-45AA-821B-B18D11B9EACF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57F913D-CF26-449B-8CA8-EFB8A83ED76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225" y="6227069"/>
            <a:ext cx="1704975" cy="485775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E762AE1-03BF-4529-9E62-92E99928C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7686" y="668264"/>
            <a:ext cx="4915314" cy="1008136"/>
          </a:xfrm>
          <a:prstGeom prst="rect">
            <a:avLst/>
          </a:prstGeom>
        </p:spPr>
        <p:txBody>
          <a:bodyPr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2800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44945" y="304800"/>
            <a:ext cx="2170364" cy="1060796"/>
          </a:xfrm>
          <a:prstGeom prst="rect">
            <a:avLst/>
          </a:prstGeom>
        </p:spPr>
      </p:pic>
      <p:sp>
        <p:nvSpPr>
          <p:cNvPr id="14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4419600" y="2057400"/>
            <a:ext cx="4419600" cy="34290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580667" indent="-193556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/>
            </a:lvl2pPr>
            <a:lvl3pPr>
              <a:buClr>
                <a:schemeClr val="accent4">
                  <a:lumMod val="75000"/>
                </a:schemeClr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400" i="1">
                <a:solidFill>
                  <a:schemeClr val="accent4">
                    <a:lumMod val="75000"/>
                  </a:schemeClr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30364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D1285A08-EB4A-4B68-90BF-2E8FB642BE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" r="48"/>
          <a:stretch/>
        </p:blipFill>
        <p:spPr>
          <a:xfrm>
            <a:off x="0" y="0"/>
            <a:ext cx="9906000" cy="6858002"/>
          </a:xfrm>
          <a:custGeom>
            <a:avLst/>
            <a:gdLst>
              <a:gd name="connsiteX0" fmla="*/ 0 w 9982200"/>
              <a:gd name="connsiteY0" fmla="*/ 0 h 6858002"/>
              <a:gd name="connsiteX1" fmla="*/ 9982200 w 9982200"/>
              <a:gd name="connsiteY1" fmla="*/ 0 h 6858002"/>
              <a:gd name="connsiteX2" fmla="*/ 9982200 w 9982200"/>
              <a:gd name="connsiteY2" fmla="*/ 6858002 h 6858002"/>
              <a:gd name="connsiteX3" fmla="*/ 0 w 9982200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200" h="6858002">
                <a:moveTo>
                  <a:pt x="0" y="0"/>
                </a:moveTo>
                <a:lnTo>
                  <a:pt x="9982200" y="0"/>
                </a:lnTo>
                <a:lnTo>
                  <a:pt x="9982200" y="6858002"/>
                </a:lnTo>
                <a:lnTo>
                  <a:pt x="0" y="6858002"/>
                </a:lnTo>
                <a:close/>
              </a:path>
            </a:pathLst>
          </a:cu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FC5B91A-6D85-46A7-98C4-3C4459A584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39190" y="6227069"/>
            <a:ext cx="581768" cy="43093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12698D7-6580-49D3-9C11-69FF1C2005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13884" y="907041"/>
            <a:ext cx="5078232" cy="5043918"/>
          </a:xfrm>
          <a:prstGeom prst="rect">
            <a:avLst/>
          </a:prstGeom>
        </p:spPr>
      </p:pic>
      <p:sp>
        <p:nvSpPr>
          <p:cNvPr id="41" name="Title 2">
            <a:extLst>
              <a:ext uri="{FF2B5EF4-FFF2-40B4-BE49-F238E27FC236}">
                <a16:creationId xmlns:a16="http://schemas.microsoft.com/office/drawing/2014/main" id="{0CD03869-EB00-45F4-B6C5-17F4A2318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4500" y="2019181"/>
            <a:ext cx="2640600" cy="80021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ctr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fr-FR" noProof="0" dirty="0"/>
              <a:t>Titre de la </a:t>
            </a:r>
            <a:br>
              <a:rPr lang="fr-FR" noProof="0" dirty="0"/>
            </a:br>
            <a:r>
              <a:rPr lang="fr-FR" noProof="0" dirty="0"/>
              <a:t>diapositive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9E69420-98D6-45F7-91CD-CB7D57BDEB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4499" y="3124200"/>
            <a:ext cx="2637002" cy="1752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noProof="0" dirty="0"/>
              <a:t>Insérer texte</a:t>
            </a:r>
          </a:p>
        </p:txBody>
      </p:sp>
      <p:sp>
        <p:nvSpPr>
          <p:cNvPr id="21" name="TextBox 20">
            <a:hlinkClick r:id="rId8"/>
            <a:extLst>
              <a:ext uri="{FF2B5EF4-FFF2-40B4-BE49-F238E27FC236}">
                <a16:creationId xmlns:a16="http://schemas.microsoft.com/office/drawing/2014/main" id="{D1A6D9BD-7B11-4265-841C-E8F630D09BE3}"/>
              </a:ext>
            </a:extLst>
          </p:cNvPr>
          <p:cNvSpPr txBox="1"/>
          <p:nvPr userDrawn="1"/>
        </p:nvSpPr>
        <p:spPr>
          <a:xfrm>
            <a:off x="3368040" y="6428393"/>
            <a:ext cx="3169920" cy="1231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lvl="0" algn="ctr"/>
            <a:r>
              <a:rPr lang="fr-FR" sz="800" b="1" dirty="0">
                <a:latin typeface="Century Gothic" panose="020B0502020202020204" pitchFamily="34" charset="0"/>
              </a:rPr>
              <a:t>www.europe-en-normandie.eu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FAAF3E5-BF1C-4EC7-AB1F-316180C411D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6225" y="6227069"/>
            <a:ext cx="1704975" cy="485775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9238BAB-1652-4435-BED1-46E08A1F8B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419183"/>
            <a:ext cx="1850400" cy="87613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sz="1800" spc="20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indent="0">
              <a:lnSpc>
                <a:spcPct val="100000"/>
              </a:lnSpc>
              <a:buNone/>
              <a:defRPr/>
            </a:lvl2pPr>
            <a:lvl3pPr indent="0">
              <a:lnSpc>
                <a:spcPct val="100000"/>
              </a:lnSpc>
              <a:buNone/>
              <a:defRPr/>
            </a:lvl3pPr>
            <a:lvl4pPr indent="0">
              <a:lnSpc>
                <a:spcPct val="100000"/>
              </a:lnSpc>
              <a:buNone/>
              <a:defRPr/>
            </a:lvl4pPr>
            <a:lvl5pPr indent="0">
              <a:lnSpc>
                <a:spcPct val="100000"/>
              </a:lnSpc>
              <a:buNone/>
              <a:defRPr/>
            </a:lvl5pPr>
          </a:lstStyle>
          <a:p>
            <a:r>
              <a:rPr lang="fr-FR" dirty="0"/>
              <a:t>L’EUROPE</a:t>
            </a:r>
            <a:br>
              <a:rPr lang="fr-FR" dirty="0"/>
            </a:br>
            <a:r>
              <a:rPr lang="fr-FR" dirty="0"/>
              <a:t>S’ENGAGE EN</a:t>
            </a:r>
          </a:p>
          <a:p>
            <a:pPr>
              <a:lnSpc>
                <a:spcPts val="2300"/>
              </a:lnSpc>
            </a:pPr>
            <a:r>
              <a:rPr lang="fr-FR" sz="2100" b="1" dirty="0"/>
              <a:t>NORMANDIE</a:t>
            </a:r>
          </a:p>
        </p:txBody>
      </p:sp>
    </p:spTree>
    <p:extLst>
      <p:ext uri="{BB962C8B-B14F-4D97-AF65-F5344CB8AC3E}">
        <p14:creationId xmlns:p14="http://schemas.microsoft.com/office/powerpoint/2010/main" val="331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86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8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13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sldNum="0" hd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22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83" r:id="rId3"/>
    <p:sldLayoutId id="2147483685" r:id="rId4"/>
  </p:sldLayoutIdLst>
  <p:hf sldNum="0" hd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76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6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hf sldNum="0" hd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5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3" r:id="rId2"/>
    <p:sldLayoutId id="2147483694" r:id="rId3"/>
    <p:sldLayoutId id="2147483695" r:id="rId4"/>
  </p:sldLayoutIdLst>
  <p:hf sldNum="0" hdr="0" dt="0"/>
  <p:txStyles>
    <p:titleStyle>
      <a:lvl1pPr algn="l" defTabSz="774222" rtl="0" eaLnBrk="1" latinLnBrk="0" hangingPunct="1">
        <a:lnSpc>
          <a:spcPct val="90000"/>
        </a:lnSpc>
        <a:spcBef>
          <a:spcPct val="0"/>
        </a:spcBef>
        <a:buNone/>
        <a:defRPr sz="37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556" indent="-193556" algn="l" defTabSz="774222" rtl="0" eaLnBrk="1" latinLnBrk="0" hangingPunct="1">
        <a:lnSpc>
          <a:spcPct val="90000"/>
        </a:lnSpc>
        <a:spcBef>
          <a:spcPts val="847"/>
        </a:spcBef>
        <a:buFont typeface="Arial" panose="020B0604020202020204" pitchFamily="34" charset="0"/>
        <a:buChar char="•"/>
        <a:defRPr sz="2371" kern="1200">
          <a:solidFill>
            <a:schemeClr val="tx1"/>
          </a:solidFill>
          <a:latin typeface="+mn-lt"/>
          <a:ea typeface="+mn-ea"/>
          <a:cs typeface="+mn-cs"/>
        </a:defRPr>
      </a:lvl1pPr>
      <a:lvl2pPr marL="580667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32" kern="1200">
          <a:solidFill>
            <a:schemeClr val="tx1"/>
          </a:solidFill>
          <a:latin typeface="+mn-lt"/>
          <a:ea typeface="+mn-ea"/>
          <a:cs typeface="+mn-cs"/>
        </a:defRPr>
      </a:lvl2pPr>
      <a:lvl3pPr marL="967778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693" kern="1200">
          <a:solidFill>
            <a:schemeClr val="tx1"/>
          </a:solidFill>
          <a:latin typeface="+mn-lt"/>
          <a:ea typeface="+mn-ea"/>
          <a:cs typeface="+mn-cs"/>
        </a:defRPr>
      </a:lvl3pPr>
      <a:lvl4pPr marL="1354889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742001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2129112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516223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903334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290446" indent="-193556" algn="l" defTabSz="774222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1pPr>
      <a:lvl2pPr marL="387111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2pPr>
      <a:lvl3pPr marL="774222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3pPr>
      <a:lvl4pPr marL="1161334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4pPr>
      <a:lvl5pPr marL="1548445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5pPr>
      <a:lvl6pPr marL="1935556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6pPr>
      <a:lvl7pPr marL="2322667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7pPr>
      <a:lvl8pPr marL="2709779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8pPr>
      <a:lvl9pPr marL="3096890" algn="l" defTabSz="774222" rtl="0" eaLnBrk="1" latinLnBrk="0" hangingPunct="1">
        <a:defRPr sz="15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-en-normandie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fabrice.saint@normandie.fr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48EE8-1683-49FA-B2A6-58A7CC907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19600" y="2590800"/>
            <a:ext cx="4775514" cy="276998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FEDER 2021-2027 : Quelles opportunités pour les projets culturels et patrimoniaux ?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A037442-4162-4BAE-8CE3-09D3EFB67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419183"/>
            <a:ext cx="1850400" cy="876132"/>
          </a:xfrm>
        </p:spPr>
        <p:txBody>
          <a:bodyPr/>
          <a:lstStyle/>
          <a:p>
            <a:r>
              <a:rPr lang="fr-FR" dirty="0"/>
              <a:t>L’EUROPE</a:t>
            </a:r>
            <a:br>
              <a:rPr lang="fr-FR" dirty="0"/>
            </a:br>
            <a:r>
              <a:rPr lang="fr-FR" dirty="0"/>
              <a:t>S’ENGAGE EN</a:t>
            </a:r>
          </a:p>
          <a:p>
            <a:pPr>
              <a:lnSpc>
                <a:spcPts val="2300"/>
              </a:lnSpc>
            </a:pPr>
            <a:r>
              <a:rPr lang="fr-FR" sz="2100" b="1" dirty="0"/>
              <a:t>NORMANDIE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38BAA161-3147-46A1-AE11-F755B017E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533400"/>
            <a:ext cx="5257800" cy="1393825"/>
          </a:xfrm>
        </p:spPr>
        <p:txBody>
          <a:bodyPr/>
          <a:lstStyle/>
          <a:p>
            <a:br>
              <a:rPr lang="fr-FR" dirty="0"/>
            </a:br>
            <a:r>
              <a:rPr lang="fr-FR" dirty="0"/>
              <a:t>FONDS EUROPÉENS</a:t>
            </a:r>
          </a:p>
        </p:txBody>
      </p:sp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62375B7F-0040-924A-A729-C4EDB9CF3015}"/>
              </a:ext>
            </a:extLst>
          </p:cNvPr>
          <p:cNvSpPr/>
          <p:nvPr/>
        </p:nvSpPr>
        <p:spPr>
          <a:xfrm>
            <a:off x="457200" y="239797"/>
            <a:ext cx="1926600" cy="9905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8F6F5-F1D8-4722-9C15-4A983EE31339}"/>
              </a:ext>
            </a:extLst>
          </p:cNvPr>
          <p:cNvSpPr/>
          <p:nvPr/>
        </p:nvSpPr>
        <p:spPr>
          <a:xfrm>
            <a:off x="283812" y="2286000"/>
            <a:ext cx="4288800" cy="3505200"/>
          </a:xfrm>
          <a:prstGeom prst="rect">
            <a:avLst/>
          </a:prstGeom>
          <a:solidFill>
            <a:srgbClr val="A89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AF0932-F51D-4D93-A077-F0A461C4D6C6}"/>
              </a:ext>
            </a:extLst>
          </p:cNvPr>
          <p:cNvSpPr/>
          <p:nvPr/>
        </p:nvSpPr>
        <p:spPr>
          <a:xfrm>
            <a:off x="0" y="4724400"/>
            <a:ext cx="283812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8EBB10-330B-4FAC-8663-E805ACA8C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462"/>
            <a:ext cx="4288800" cy="579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7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Critères et conditions d’éligibilité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FE13263-E1E1-421A-A250-53EAB0759594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8001000" cy="4267200"/>
          </a:xfrm>
          <a:prstGeom prst="rect">
            <a:avLst/>
          </a:prstGeom>
        </p:spPr>
        <p:txBody>
          <a:bodyPr/>
          <a:lstStyle>
            <a:lvl1pPr marL="0" indent="0" algn="l" defTabSz="774222" rtl="0" eaLnBrk="1" latinLnBrk="0" hangingPunct="1">
              <a:lnSpc>
                <a:spcPct val="90000"/>
              </a:lnSpc>
              <a:spcBef>
                <a:spcPts val="847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0667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778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9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4889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42001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9112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6223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334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0446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Localisation du projet en Normandie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Montant d’aide FEDER accordé après instruction égal ou supérieur à 150 000 euros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Respect de la réglementation :</a:t>
            </a:r>
          </a:p>
          <a:p>
            <a:pPr marL="923567" lvl="1" indent="-342900" algn="just">
              <a:buFont typeface="Arial" panose="020B0604020202020204" pitchFamily="34" charset="0"/>
              <a:buChar char="•"/>
            </a:pPr>
            <a:r>
              <a:rPr lang="fr-FR" dirty="0"/>
              <a:t>Commande publique</a:t>
            </a:r>
          </a:p>
          <a:p>
            <a:pPr marL="923567" lvl="1" indent="-342900" algn="just">
              <a:buFont typeface="Arial" panose="020B0604020202020204" pitchFamily="34" charset="0"/>
              <a:buChar char="•"/>
            </a:pPr>
            <a:r>
              <a:rPr lang="fr-FR" b="0" dirty="0"/>
              <a:t>Aides d’Etat</a:t>
            </a:r>
          </a:p>
          <a:p>
            <a:pPr marL="923567" lvl="1" indent="-342900" algn="just">
              <a:buFont typeface="Arial" panose="020B0604020202020204" pitchFamily="34" charset="0"/>
              <a:buChar char="•"/>
            </a:pPr>
            <a:r>
              <a:rPr lang="fr-FR" dirty="0"/>
              <a:t>Compétence des collectivités territoriales et des établissements publics</a:t>
            </a:r>
          </a:p>
          <a:p>
            <a:pPr marL="923567" lvl="1" indent="-342900" algn="just">
              <a:buFont typeface="Arial" panose="020B0604020202020204" pitchFamily="34" charset="0"/>
              <a:buChar char="•"/>
            </a:pPr>
            <a:r>
              <a:rPr lang="fr-FR" dirty="0"/>
              <a:t>Protection de l’environnement</a:t>
            </a:r>
          </a:p>
          <a:p>
            <a:pPr marL="923567" lvl="1" indent="-342900" algn="just">
              <a:buFont typeface="Arial" panose="020B0604020202020204" pitchFamily="34" charset="0"/>
              <a:buChar char="•"/>
            </a:pPr>
            <a:r>
              <a:rPr lang="fr-FR" b="0" dirty="0"/>
              <a:t>Etc.</a:t>
            </a:r>
          </a:p>
          <a:p>
            <a:pPr marL="923567" lvl="1" indent="-342900" algn="just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Taux maximal d’intervention : 60%</a:t>
            </a:r>
          </a:p>
        </p:txBody>
      </p:sp>
    </p:spTree>
    <p:extLst>
      <p:ext uri="{BB962C8B-B14F-4D97-AF65-F5344CB8AC3E}">
        <p14:creationId xmlns:p14="http://schemas.microsoft.com/office/powerpoint/2010/main" val="381149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Respect des principes horizontaux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2766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Conformité avec la Charte des droits fondamentaux</a:t>
            </a:r>
          </a:p>
          <a:p>
            <a:pPr algn="just"/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Egalité entre les femmes et les hommes, intégration de la dimension de genre</a:t>
            </a:r>
          </a:p>
          <a:p>
            <a:pPr algn="just"/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Prévention des discriminations, accessibilité pour les personnes handicapées</a:t>
            </a:r>
          </a:p>
          <a:p>
            <a:pPr algn="just"/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357067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9EC1AA65-89CD-4556-8329-EC3961F0103E}"/>
              </a:ext>
            </a:extLst>
          </p:cNvPr>
          <p:cNvSpPr txBox="1">
            <a:spLocks/>
          </p:cNvSpPr>
          <p:nvPr/>
        </p:nvSpPr>
        <p:spPr>
          <a:xfrm>
            <a:off x="2209800" y="1524000"/>
            <a:ext cx="6515514" cy="2514600"/>
          </a:xfrm>
          <a:prstGeom prst="rect">
            <a:avLst/>
          </a:prstGeom>
        </p:spPr>
        <p:txBody>
          <a:bodyPr anchor="b"/>
          <a:lstStyle>
            <a:lvl1pPr marL="0" indent="0" algn="r" defTabSz="77422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800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580667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778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4889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001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9112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6223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334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0446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/>
              <a:t>A QUELS CRITERES MON PROJET DOIT-IL REPONDRE POUR ETRE SELECTIONNE ?</a:t>
            </a:r>
          </a:p>
        </p:txBody>
      </p:sp>
    </p:spTree>
    <p:extLst>
      <p:ext uri="{BB962C8B-B14F-4D97-AF65-F5344CB8AC3E}">
        <p14:creationId xmlns:p14="http://schemas.microsoft.com/office/powerpoint/2010/main" val="4287938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Modalités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2766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Sélection au fil de l’eau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Pondération des critères de sélection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Note minimale pour être sélectionné : 30 points sur 100</a:t>
            </a:r>
          </a:p>
        </p:txBody>
      </p:sp>
    </p:spTree>
    <p:extLst>
      <p:ext uri="{BB962C8B-B14F-4D97-AF65-F5344CB8AC3E}">
        <p14:creationId xmlns:p14="http://schemas.microsoft.com/office/powerpoint/2010/main" val="302750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Critères de sélection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260678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Rayonnement du projet à l’échelle régionale, nationale ou internationale (labellisation effective ou en cours, fréquentation, capacité d'attraction de publics géographiquement éloignés, etc.)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Intégration des principes des droits culturels, dont prise en compte des problématiques d'inclusion sociale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Intégration des problématiques environnementales, en particulier la transition énergétique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b="0" dirty="0"/>
              <a:t>Prise en compte des recommandations visant à un chantier propre</a:t>
            </a:r>
            <a:endParaRPr lang="fr-FR" b="0" dirty="0"/>
          </a:p>
          <a:p>
            <a:pPr>
              <a:lnSpc>
                <a:spcPct val="100000"/>
              </a:lnSpc>
            </a:pPr>
            <a:endParaRPr lang="fr-FR" b="0" dirty="0"/>
          </a:p>
          <a:p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199533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Critères de sélection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2766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Caractère innovant du projet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Prise en compte des enjeux de digitalisation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Création directe et indirecte d’emplois pérennes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Faisabilité et viabilité du projet (sources de financement, modèle économique, retombées attendues, etc.)</a:t>
            </a:r>
          </a:p>
          <a:p>
            <a:endParaRPr lang="fr-FR" b="0" dirty="0"/>
          </a:p>
          <a:p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2940477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491EABAE-9E6F-4F5E-8E89-053D4C85E00D}"/>
              </a:ext>
            </a:extLst>
          </p:cNvPr>
          <p:cNvSpPr txBox="1">
            <a:spLocks/>
          </p:cNvSpPr>
          <p:nvPr/>
        </p:nvSpPr>
        <p:spPr>
          <a:xfrm>
            <a:off x="2362200" y="1600200"/>
            <a:ext cx="6515514" cy="2514600"/>
          </a:xfrm>
          <a:prstGeom prst="rect">
            <a:avLst/>
          </a:prstGeom>
        </p:spPr>
        <p:txBody>
          <a:bodyPr anchor="b"/>
          <a:lstStyle>
            <a:lvl1pPr marL="0" indent="0" algn="r" defTabSz="77422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800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580667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778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4889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001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9112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6223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334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0446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/>
              <a:t>COMMENT DEPOSER MON DOSSIER DE DEMANDE ?</a:t>
            </a:r>
          </a:p>
        </p:txBody>
      </p:sp>
    </p:spTree>
    <p:extLst>
      <p:ext uri="{BB962C8B-B14F-4D97-AF65-F5344CB8AC3E}">
        <p14:creationId xmlns:p14="http://schemas.microsoft.com/office/powerpoint/2010/main" val="2307320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Modalités de dépôt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0" dirty="0"/>
              <a:t>Autorité  de gestion : Région Normandie</a:t>
            </a:r>
          </a:p>
          <a:p>
            <a:pPr algn="just"/>
            <a:endParaRPr lang="fr-F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Service instructeur : Direction de la Culture et du Patrimoine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dirty="0"/>
              <a:t>Dépôt dématérialisé sur l’Espace des Aides de la Région Normandie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>
                <a:solidFill>
                  <a:schemeClr val="accent2"/>
                </a:solidFill>
              </a:rPr>
              <a:t>https://www.normandie.fr/investissements-culturels-et-patrimoniaux-feder-21-27</a:t>
            </a:r>
          </a:p>
        </p:txBody>
      </p:sp>
    </p:spTree>
    <p:extLst>
      <p:ext uri="{BB962C8B-B14F-4D97-AF65-F5344CB8AC3E}">
        <p14:creationId xmlns:p14="http://schemas.microsoft.com/office/powerpoint/2010/main" val="386562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7686" y="668264"/>
            <a:ext cx="4915314" cy="722092"/>
          </a:xfrm>
        </p:spPr>
        <p:txBody>
          <a:bodyPr/>
          <a:lstStyle/>
          <a:p>
            <a:r>
              <a:rPr lang="fr-FR" dirty="0"/>
              <a:t>Vie d’un dossier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3A44F6A-1CB5-418F-A19E-B48DAB27BE5E}"/>
              </a:ext>
            </a:extLst>
          </p:cNvPr>
          <p:cNvGrpSpPr/>
          <p:nvPr/>
        </p:nvGrpSpPr>
        <p:grpSpPr>
          <a:xfrm>
            <a:off x="207960" y="1219200"/>
            <a:ext cx="9698040" cy="4791600"/>
            <a:chOff x="486103" y="2058119"/>
            <a:chExt cx="9698040" cy="4791600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B8EEAD0-FCBA-4214-BDD8-79614AF0B4E4}"/>
                </a:ext>
              </a:extLst>
            </p:cNvPr>
            <p:cNvSpPr/>
            <p:nvPr/>
          </p:nvSpPr>
          <p:spPr>
            <a:xfrm rot="20125200" flipV="1">
              <a:off x="486103" y="3625014"/>
              <a:ext cx="9698040" cy="1846800"/>
            </a:xfrm>
            <a:custGeom>
              <a:avLst>
                <a:gd name="f0" fmla="val 16209"/>
                <a:gd name="f1" fmla="val 5462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val f4"/>
                <a:gd name="f10" fmla="val f5"/>
                <a:gd name="f11" fmla="pin 0 f0 21600"/>
                <a:gd name="f12" fmla="pin 0 f1 10800"/>
                <a:gd name="f13" fmla="+- f10 0 f9"/>
                <a:gd name="f14" fmla="val f11"/>
                <a:gd name="f15" fmla="val f12"/>
                <a:gd name="f16" fmla="*/ f11 f7 1"/>
                <a:gd name="f17" fmla="*/ f12 f8 1"/>
                <a:gd name="f18" fmla="*/ f13 1 21600"/>
                <a:gd name="f19" fmla="+- 21600 0 f15"/>
                <a:gd name="f20" fmla="+- 21600 0 f14"/>
                <a:gd name="f21" fmla="*/ f15 f8 1"/>
                <a:gd name="f22" fmla="*/ 0 f18 1"/>
                <a:gd name="f23" fmla="*/ f20 f15 1"/>
                <a:gd name="f24" fmla="*/ f19 f8 1"/>
                <a:gd name="f25" fmla="*/ f23 1 10800"/>
                <a:gd name="f26" fmla="*/ f22 1 f18"/>
                <a:gd name="f27" fmla="+- f14 f25 0"/>
                <a:gd name="f28" fmla="*/ f26 f7 1"/>
                <a:gd name="f29" fmla="*/ f27 f7 1"/>
              </a:gdLst>
              <a:ahLst>
                <a:ahXY gdRefX="f0" minX="f4" maxX="f5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1" r="f29" b="f24"/>
              <a:pathLst>
                <a:path w="21600" h="21600">
                  <a:moveTo>
                    <a:pt x="f4" y="f15"/>
                  </a:moveTo>
                  <a:lnTo>
                    <a:pt x="f14" y="f15"/>
                  </a:lnTo>
                  <a:lnTo>
                    <a:pt x="f14" y="f4"/>
                  </a:lnTo>
                  <a:lnTo>
                    <a:pt x="f5" y="f6"/>
                  </a:lnTo>
                  <a:lnTo>
                    <a:pt x="f14" y="f5"/>
                  </a:lnTo>
                  <a:lnTo>
                    <a:pt x="f14" y="f19"/>
                  </a:lnTo>
                  <a:lnTo>
                    <a:pt x="f4" y="f19"/>
                  </a:lnTo>
                  <a:close/>
                </a:path>
              </a:pathLst>
            </a:custGeom>
            <a:solidFill>
              <a:srgbClr val="993366"/>
            </a:solidFill>
            <a:ln w="36000" cap="flat">
              <a:solidFill>
                <a:srgbClr val="00AE00"/>
              </a:solidFill>
              <a:prstDash val="solid"/>
              <a:miter/>
            </a:ln>
          </p:spPr>
          <p:txBody>
            <a:bodyPr wrap="none" lIns="108000" tIns="63000" rIns="108000" bIns="63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DD0B623-42AE-4BAD-96E5-82B870895E3A}"/>
                </a:ext>
              </a:extLst>
            </p:cNvPr>
            <p:cNvGrpSpPr/>
            <p:nvPr/>
          </p:nvGrpSpPr>
          <p:grpSpPr>
            <a:xfrm>
              <a:off x="648000" y="6263999"/>
              <a:ext cx="1007999" cy="585720"/>
              <a:chOff x="648000" y="6263999"/>
              <a:chExt cx="1007999" cy="585720"/>
            </a:xfrm>
          </p:grpSpPr>
          <p:sp>
            <p:nvSpPr>
              <p:cNvPr id="31" name="Forme libre : forme 30">
                <a:extLst>
                  <a:ext uri="{FF2B5EF4-FFF2-40B4-BE49-F238E27FC236}">
                    <a16:creationId xmlns:a16="http://schemas.microsoft.com/office/drawing/2014/main" id="{041A5BD6-160C-437A-B4F9-851BE8B0E701}"/>
                  </a:ext>
                </a:extLst>
              </p:cNvPr>
              <p:cNvSpPr/>
              <p:nvPr/>
            </p:nvSpPr>
            <p:spPr>
              <a:xfrm>
                <a:off x="648000" y="6263999"/>
                <a:ext cx="1007999" cy="50399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30 1 2"/>
                  <a:gd name="f34" fmla="*/ f31 1 2"/>
                  <a:gd name="f35" fmla="*/ f32 1 f7"/>
                  <a:gd name="f36" fmla="+- f11 f33 0"/>
                  <a:gd name="f37" fmla="+- f11 f34 0"/>
                  <a:gd name="f38" fmla="+- f35 0 f1"/>
                  <a:gd name="f39" fmla="*/ f34 f22 1"/>
                  <a:gd name="f40" fmla="*/ f33 f22 1"/>
                  <a:gd name="f41" fmla="cos 1 f38"/>
                  <a:gd name="f42" fmla="sin 1 f38"/>
                  <a:gd name="f43" fmla="*/ f36 f22 1"/>
                  <a:gd name="f44" fmla="+- 0 0 f41"/>
                  <a:gd name="f45" fmla="+- 0 0 f42"/>
                  <a:gd name="f46" fmla="+- 0 0 f44"/>
                  <a:gd name="f47" fmla="+- 0 0 f45"/>
                  <a:gd name="f48" fmla="*/ f46 f34 1"/>
                  <a:gd name="f49" fmla="*/ f47 f33 1"/>
                  <a:gd name="f50" fmla="+- f37 0 f48"/>
                  <a:gd name="f51" fmla="+- f37 f48 0"/>
                  <a:gd name="f52" fmla="+- f36 0 f49"/>
                  <a:gd name="f53" fmla="+- f36 f49 0"/>
                  <a:gd name="f54" fmla="*/ f50 f22 1"/>
                  <a:gd name="f55" fmla="*/ f52 f22 1"/>
                  <a:gd name="f56" fmla="*/ f51 f22 1"/>
                  <a:gd name="f57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5" r="f56" b="f57"/>
                <a:pathLst>
                  <a:path>
                    <a:moveTo>
                      <a:pt x="f29" y="f43"/>
                    </a:moveTo>
                    <a:arcTo wR="f39" hR="f40" stAng="f0" swAng="f1"/>
                    <a:arcTo wR="f39" hR="f40" stAng="f2" swAng="f1"/>
                    <a:arcTo wR="f39" hR="f40" stAng="f6" swAng="f1"/>
                    <a:arcTo wR="f39" hR="f40" stAng="f1" swAng="f1"/>
                    <a:close/>
                  </a:path>
                </a:pathLst>
              </a:custGeom>
              <a:solidFill>
                <a:srgbClr val="FFFF99"/>
              </a:solidFill>
              <a:ln w="1800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E13E9E2A-FBF1-4422-8953-5E61157635F1}"/>
                  </a:ext>
                </a:extLst>
              </p:cNvPr>
              <p:cNvSpPr txBox="1"/>
              <p:nvPr/>
            </p:nvSpPr>
            <p:spPr>
              <a:xfrm>
                <a:off x="792360" y="6326640"/>
                <a:ext cx="625680" cy="52307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Dépôt</a:t>
                </a:r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88D5498-656F-4939-A76D-14A2295FE3FF}"/>
                </a:ext>
              </a:extLst>
            </p:cNvPr>
            <p:cNvGrpSpPr/>
            <p:nvPr/>
          </p:nvGrpSpPr>
          <p:grpSpPr>
            <a:xfrm>
              <a:off x="1404000" y="5832000"/>
              <a:ext cx="1224000" cy="503999"/>
              <a:chOff x="1404000" y="5832000"/>
              <a:chExt cx="1224000" cy="503999"/>
            </a:xfrm>
          </p:grpSpPr>
          <p:sp>
            <p:nvSpPr>
              <p:cNvPr id="29" name="Forme libre : forme 28">
                <a:extLst>
                  <a:ext uri="{FF2B5EF4-FFF2-40B4-BE49-F238E27FC236}">
                    <a16:creationId xmlns:a16="http://schemas.microsoft.com/office/drawing/2014/main" id="{FBE1626A-EBA3-4530-A17C-3551C06CC2E1}"/>
                  </a:ext>
                </a:extLst>
              </p:cNvPr>
              <p:cNvSpPr/>
              <p:nvPr/>
            </p:nvSpPr>
            <p:spPr>
              <a:xfrm>
                <a:off x="1404000" y="5832000"/>
                <a:ext cx="1224000" cy="50399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30 1 2"/>
                  <a:gd name="f34" fmla="*/ f31 1 2"/>
                  <a:gd name="f35" fmla="*/ f32 1 f7"/>
                  <a:gd name="f36" fmla="+- f11 f33 0"/>
                  <a:gd name="f37" fmla="+- f11 f34 0"/>
                  <a:gd name="f38" fmla="+- f35 0 f1"/>
                  <a:gd name="f39" fmla="*/ f34 f22 1"/>
                  <a:gd name="f40" fmla="*/ f33 f22 1"/>
                  <a:gd name="f41" fmla="cos 1 f38"/>
                  <a:gd name="f42" fmla="sin 1 f38"/>
                  <a:gd name="f43" fmla="*/ f36 f22 1"/>
                  <a:gd name="f44" fmla="+- 0 0 f41"/>
                  <a:gd name="f45" fmla="+- 0 0 f42"/>
                  <a:gd name="f46" fmla="+- 0 0 f44"/>
                  <a:gd name="f47" fmla="+- 0 0 f45"/>
                  <a:gd name="f48" fmla="*/ f46 f34 1"/>
                  <a:gd name="f49" fmla="*/ f47 f33 1"/>
                  <a:gd name="f50" fmla="+- f37 0 f48"/>
                  <a:gd name="f51" fmla="+- f37 f48 0"/>
                  <a:gd name="f52" fmla="+- f36 0 f49"/>
                  <a:gd name="f53" fmla="+- f36 f49 0"/>
                  <a:gd name="f54" fmla="*/ f50 f22 1"/>
                  <a:gd name="f55" fmla="*/ f52 f22 1"/>
                  <a:gd name="f56" fmla="*/ f51 f22 1"/>
                  <a:gd name="f57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5" r="f56" b="f57"/>
                <a:pathLst>
                  <a:path>
                    <a:moveTo>
                      <a:pt x="f29" y="f43"/>
                    </a:moveTo>
                    <a:arcTo wR="f39" hR="f40" stAng="f0" swAng="f1"/>
                    <a:arcTo wR="f39" hR="f40" stAng="f2" swAng="f1"/>
                    <a:arcTo wR="f39" hR="f40" stAng="f6" swAng="f1"/>
                    <a:arcTo wR="f39" hR="f40" stAng="f1" swAng="f1"/>
                    <a:close/>
                  </a:path>
                </a:pathLst>
              </a:custGeom>
              <a:solidFill>
                <a:srgbClr val="FFFF99"/>
              </a:solidFill>
              <a:ln w="1800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08600FA5-0C35-449E-A052-6BCBEBF08A80}"/>
                  </a:ext>
                </a:extLst>
              </p:cNvPr>
              <p:cNvSpPr txBox="1"/>
              <p:nvPr/>
            </p:nvSpPr>
            <p:spPr>
              <a:xfrm>
                <a:off x="1580040" y="5894640"/>
                <a:ext cx="992159" cy="36936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Instruction</a:t>
                </a:r>
              </a:p>
            </p:txBody>
          </p: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62617EFD-231D-4CE7-A017-02C64CA52246}"/>
                </a:ext>
              </a:extLst>
            </p:cNvPr>
            <p:cNvGrpSpPr/>
            <p:nvPr/>
          </p:nvGrpSpPr>
          <p:grpSpPr>
            <a:xfrm>
              <a:off x="2268000" y="5364000"/>
              <a:ext cx="1649520" cy="711000"/>
              <a:chOff x="2268000" y="5364000"/>
              <a:chExt cx="1649520" cy="711000"/>
            </a:xfrm>
          </p:grpSpPr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2337317C-DE49-46CA-A458-E61C533C3139}"/>
                  </a:ext>
                </a:extLst>
              </p:cNvPr>
              <p:cNvSpPr/>
              <p:nvPr/>
            </p:nvSpPr>
            <p:spPr>
              <a:xfrm>
                <a:off x="2268000" y="5364000"/>
                <a:ext cx="1649520" cy="50399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30 1 2"/>
                  <a:gd name="f34" fmla="*/ f31 1 2"/>
                  <a:gd name="f35" fmla="*/ f32 1 f7"/>
                  <a:gd name="f36" fmla="+- f11 f33 0"/>
                  <a:gd name="f37" fmla="+- f11 f34 0"/>
                  <a:gd name="f38" fmla="+- f35 0 f1"/>
                  <a:gd name="f39" fmla="*/ f34 f22 1"/>
                  <a:gd name="f40" fmla="*/ f33 f22 1"/>
                  <a:gd name="f41" fmla="cos 1 f38"/>
                  <a:gd name="f42" fmla="sin 1 f38"/>
                  <a:gd name="f43" fmla="*/ f36 f22 1"/>
                  <a:gd name="f44" fmla="+- 0 0 f41"/>
                  <a:gd name="f45" fmla="+- 0 0 f42"/>
                  <a:gd name="f46" fmla="+- 0 0 f44"/>
                  <a:gd name="f47" fmla="+- 0 0 f45"/>
                  <a:gd name="f48" fmla="*/ f46 f34 1"/>
                  <a:gd name="f49" fmla="*/ f47 f33 1"/>
                  <a:gd name="f50" fmla="+- f37 0 f48"/>
                  <a:gd name="f51" fmla="+- f37 f48 0"/>
                  <a:gd name="f52" fmla="+- f36 0 f49"/>
                  <a:gd name="f53" fmla="+- f36 f49 0"/>
                  <a:gd name="f54" fmla="*/ f50 f22 1"/>
                  <a:gd name="f55" fmla="*/ f52 f22 1"/>
                  <a:gd name="f56" fmla="*/ f51 f22 1"/>
                  <a:gd name="f57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5" r="f56" b="f57"/>
                <a:pathLst>
                  <a:path>
                    <a:moveTo>
                      <a:pt x="f29" y="f43"/>
                    </a:moveTo>
                    <a:arcTo wR="f39" hR="f40" stAng="f0" swAng="f1"/>
                    <a:arcTo wR="f39" hR="f40" stAng="f2" swAng="f1"/>
                    <a:arcTo wR="f39" hR="f40" stAng="f6" swAng="f1"/>
                    <a:arcTo wR="f39" hR="f40" stAng="f1" swAng="f1"/>
                    <a:close/>
                  </a:path>
                </a:pathLst>
              </a:custGeom>
              <a:solidFill>
                <a:srgbClr val="FFFF99"/>
              </a:solidFill>
              <a:ln w="1800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AF2F74A0-0C6E-4E5E-BCA7-7AAACA926DD8}"/>
                  </a:ext>
                </a:extLst>
              </p:cNvPr>
              <p:cNvSpPr txBox="1"/>
              <p:nvPr/>
            </p:nvSpPr>
            <p:spPr>
              <a:xfrm>
                <a:off x="2505240" y="5426640"/>
                <a:ext cx="1337400" cy="64836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0" tIns="45000" rIns="90000" bIns="45000" anchor="t" anchorCtr="0" compatLnSpc="0">
                <a:sp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Programmation</a:t>
                </a:r>
              </a:p>
            </p:txBody>
          </p:sp>
        </p:grp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72336AC-CA43-454F-B2F5-57FA2001DA59}"/>
                </a:ext>
              </a:extLst>
            </p:cNvPr>
            <p:cNvGrpSpPr/>
            <p:nvPr/>
          </p:nvGrpSpPr>
          <p:grpSpPr>
            <a:xfrm>
              <a:off x="3137759" y="4707000"/>
              <a:ext cx="2521440" cy="692999"/>
              <a:chOff x="3137759" y="4707000"/>
              <a:chExt cx="2521440" cy="692999"/>
            </a:xfrm>
          </p:grpSpPr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id="{1F4DFC8D-2A3A-44CF-8F2A-F7E6CBE8D170}"/>
                  </a:ext>
                </a:extLst>
              </p:cNvPr>
              <p:cNvSpPr/>
              <p:nvPr/>
            </p:nvSpPr>
            <p:spPr>
              <a:xfrm>
                <a:off x="3420000" y="4707000"/>
                <a:ext cx="1689479" cy="692999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30 1 2"/>
                  <a:gd name="f34" fmla="*/ f31 1 2"/>
                  <a:gd name="f35" fmla="*/ f32 1 f7"/>
                  <a:gd name="f36" fmla="+- f11 f33 0"/>
                  <a:gd name="f37" fmla="+- f11 f34 0"/>
                  <a:gd name="f38" fmla="+- f35 0 f1"/>
                  <a:gd name="f39" fmla="*/ f34 f22 1"/>
                  <a:gd name="f40" fmla="*/ f33 f22 1"/>
                  <a:gd name="f41" fmla="cos 1 f38"/>
                  <a:gd name="f42" fmla="sin 1 f38"/>
                  <a:gd name="f43" fmla="*/ f36 f22 1"/>
                  <a:gd name="f44" fmla="+- 0 0 f41"/>
                  <a:gd name="f45" fmla="+- 0 0 f42"/>
                  <a:gd name="f46" fmla="+- 0 0 f44"/>
                  <a:gd name="f47" fmla="+- 0 0 f45"/>
                  <a:gd name="f48" fmla="*/ f46 f34 1"/>
                  <a:gd name="f49" fmla="*/ f47 f33 1"/>
                  <a:gd name="f50" fmla="+- f37 0 f48"/>
                  <a:gd name="f51" fmla="+- f37 f48 0"/>
                  <a:gd name="f52" fmla="+- f36 0 f49"/>
                  <a:gd name="f53" fmla="+- f36 f49 0"/>
                  <a:gd name="f54" fmla="*/ f50 f22 1"/>
                  <a:gd name="f55" fmla="*/ f52 f22 1"/>
                  <a:gd name="f56" fmla="*/ f51 f22 1"/>
                  <a:gd name="f57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5" r="f56" b="f57"/>
                <a:pathLst>
                  <a:path>
                    <a:moveTo>
                      <a:pt x="f29" y="f43"/>
                    </a:moveTo>
                    <a:arcTo wR="f39" hR="f40" stAng="f0" swAng="f1"/>
                    <a:arcTo wR="f39" hR="f40" stAng="f2" swAng="f1"/>
                    <a:arcTo wR="f39" hR="f40" stAng="f6" swAng="f1"/>
                    <a:arcTo wR="f39" hR="f40" stAng="f1" swAng="f1"/>
                    <a:close/>
                  </a:path>
                </a:pathLst>
              </a:custGeom>
              <a:solidFill>
                <a:srgbClr val="FFFF99"/>
              </a:solidFill>
              <a:ln w="1800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EB12259F-9308-4E3C-873E-E938690C0D6C}"/>
                  </a:ext>
                </a:extLst>
              </p:cNvPr>
              <p:cNvSpPr txBox="1"/>
              <p:nvPr/>
            </p:nvSpPr>
            <p:spPr>
              <a:xfrm>
                <a:off x="3137759" y="4750560"/>
                <a:ext cx="2521440" cy="52307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0" tIns="45000" rIns="90000" bIns="45000" anchor="t" anchorCtr="1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 dirty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Acte juridique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 dirty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attributif de l'aide</a:t>
                </a:r>
              </a:p>
            </p:txBody>
          </p: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C1A82F9E-0354-4F6C-A0AC-3634B3705141}"/>
                </a:ext>
              </a:extLst>
            </p:cNvPr>
            <p:cNvGrpSpPr/>
            <p:nvPr/>
          </p:nvGrpSpPr>
          <p:grpSpPr>
            <a:xfrm>
              <a:off x="4428360" y="4031279"/>
              <a:ext cx="2602440" cy="756721"/>
              <a:chOff x="4428360" y="4031279"/>
              <a:chExt cx="2602440" cy="756721"/>
            </a:xfrm>
          </p:grpSpPr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8077914F-0CBE-485F-87A7-0FBB71921A74}"/>
                  </a:ext>
                </a:extLst>
              </p:cNvPr>
              <p:cNvSpPr/>
              <p:nvPr/>
            </p:nvSpPr>
            <p:spPr>
              <a:xfrm>
                <a:off x="4785120" y="4031279"/>
                <a:ext cx="1743480" cy="75672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30 1 2"/>
                  <a:gd name="f34" fmla="*/ f31 1 2"/>
                  <a:gd name="f35" fmla="*/ f32 1 f7"/>
                  <a:gd name="f36" fmla="+- f11 f33 0"/>
                  <a:gd name="f37" fmla="+- f11 f34 0"/>
                  <a:gd name="f38" fmla="+- f35 0 f1"/>
                  <a:gd name="f39" fmla="*/ f34 f22 1"/>
                  <a:gd name="f40" fmla="*/ f33 f22 1"/>
                  <a:gd name="f41" fmla="cos 1 f38"/>
                  <a:gd name="f42" fmla="sin 1 f38"/>
                  <a:gd name="f43" fmla="*/ f36 f22 1"/>
                  <a:gd name="f44" fmla="+- 0 0 f41"/>
                  <a:gd name="f45" fmla="+- 0 0 f42"/>
                  <a:gd name="f46" fmla="+- 0 0 f44"/>
                  <a:gd name="f47" fmla="+- 0 0 f45"/>
                  <a:gd name="f48" fmla="*/ f46 f34 1"/>
                  <a:gd name="f49" fmla="*/ f47 f33 1"/>
                  <a:gd name="f50" fmla="+- f37 0 f48"/>
                  <a:gd name="f51" fmla="+- f37 f48 0"/>
                  <a:gd name="f52" fmla="+- f36 0 f49"/>
                  <a:gd name="f53" fmla="+- f36 f49 0"/>
                  <a:gd name="f54" fmla="*/ f50 f22 1"/>
                  <a:gd name="f55" fmla="*/ f52 f22 1"/>
                  <a:gd name="f56" fmla="*/ f51 f22 1"/>
                  <a:gd name="f57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5" r="f56" b="f57"/>
                <a:pathLst>
                  <a:path>
                    <a:moveTo>
                      <a:pt x="f29" y="f43"/>
                    </a:moveTo>
                    <a:arcTo wR="f39" hR="f40" stAng="f0" swAng="f1"/>
                    <a:arcTo wR="f39" hR="f40" stAng="f2" swAng="f1"/>
                    <a:arcTo wR="f39" hR="f40" stAng="f6" swAng="f1"/>
                    <a:arcTo wR="f39" hR="f40" stAng="f1" swAng="f1"/>
                    <a:close/>
                  </a:path>
                </a:pathLst>
              </a:custGeom>
              <a:solidFill>
                <a:srgbClr val="FFFF99"/>
              </a:solidFill>
              <a:ln w="1800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571508DD-6D09-4AF5-949F-CD645712AA89}"/>
                  </a:ext>
                </a:extLst>
              </p:cNvPr>
              <p:cNvSpPr txBox="1"/>
              <p:nvPr/>
            </p:nvSpPr>
            <p:spPr>
              <a:xfrm>
                <a:off x="4428360" y="4187520"/>
                <a:ext cx="2602440" cy="60048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0" tIns="45000" rIns="90000" bIns="45000" anchor="t" anchorCtr="1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 dirty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Réalisation physique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 dirty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et financière</a:t>
                </a:r>
              </a:p>
            </p:txBody>
          </p:sp>
        </p:grp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C2F72990-72E6-4F05-B9F9-33D40505772E}"/>
                </a:ext>
              </a:extLst>
            </p:cNvPr>
            <p:cNvGrpSpPr/>
            <p:nvPr/>
          </p:nvGrpSpPr>
          <p:grpSpPr>
            <a:xfrm>
              <a:off x="6408000" y="3456000"/>
              <a:ext cx="1152000" cy="792000"/>
              <a:chOff x="6408000" y="3456000"/>
              <a:chExt cx="1152000" cy="792000"/>
            </a:xfrm>
          </p:grpSpPr>
          <p:sp>
            <p:nvSpPr>
              <p:cNvPr id="21" name="Forme libre : forme 20">
                <a:extLst>
                  <a:ext uri="{FF2B5EF4-FFF2-40B4-BE49-F238E27FC236}">
                    <a16:creationId xmlns:a16="http://schemas.microsoft.com/office/drawing/2014/main" id="{F6EEC4BA-372D-443B-BBB0-0317C9E70C77}"/>
                  </a:ext>
                </a:extLst>
              </p:cNvPr>
              <p:cNvSpPr/>
              <p:nvPr/>
            </p:nvSpPr>
            <p:spPr>
              <a:xfrm>
                <a:off x="6408000" y="3456000"/>
                <a:ext cx="1092240" cy="79200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30 1 2"/>
                  <a:gd name="f34" fmla="*/ f31 1 2"/>
                  <a:gd name="f35" fmla="*/ f32 1 f7"/>
                  <a:gd name="f36" fmla="+- f11 f33 0"/>
                  <a:gd name="f37" fmla="+- f11 f34 0"/>
                  <a:gd name="f38" fmla="+- f35 0 f1"/>
                  <a:gd name="f39" fmla="*/ f34 f22 1"/>
                  <a:gd name="f40" fmla="*/ f33 f22 1"/>
                  <a:gd name="f41" fmla="cos 1 f38"/>
                  <a:gd name="f42" fmla="sin 1 f38"/>
                  <a:gd name="f43" fmla="*/ f36 f22 1"/>
                  <a:gd name="f44" fmla="+- 0 0 f41"/>
                  <a:gd name="f45" fmla="+- 0 0 f42"/>
                  <a:gd name="f46" fmla="+- 0 0 f44"/>
                  <a:gd name="f47" fmla="+- 0 0 f45"/>
                  <a:gd name="f48" fmla="*/ f46 f34 1"/>
                  <a:gd name="f49" fmla="*/ f47 f33 1"/>
                  <a:gd name="f50" fmla="+- f37 0 f48"/>
                  <a:gd name="f51" fmla="+- f37 f48 0"/>
                  <a:gd name="f52" fmla="+- f36 0 f49"/>
                  <a:gd name="f53" fmla="+- f36 f49 0"/>
                  <a:gd name="f54" fmla="*/ f50 f22 1"/>
                  <a:gd name="f55" fmla="*/ f52 f22 1"/>
                  <a:gd name="f56" fmla="*/ f51 f22 1"/>
                  <a:gd name="f57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5" r="f56" b="f57"/>
                <a:pathLst>
                  <a:path>
                    <a:moveTo>
                      <a:pt x="f29" y="f43"/>
                    </a:moveTo>
                    <a:arcTo wR="f39" hR="f40" stAng="f0" swAng="f1"/>
                    <a:arcTo wR="f39" hR="f40" stAng="f2" swAng="f1"/>
                    <a:arcTo wR="f39" hR="f40" stAng="f6" swAng="f1"/>
                    <a:arcTo wR="f39" hR="f40" stAng="f1" swAng="f1"/>
                    <a:close/>
                  </a:path>
                </a:pathLst>
              </a:custGeom>
              <a:solidFill>
                <a:srgbClr val="FFFF99"/>
              </a:solidFill>
              <a:ln w="1800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472A9173-B299-4266-B9C7-35022FB5B772}"/>
                  </a:ext>
                </a:extLst>
              </p:cNvPr>
              <p:cNvSpPr txBox="1"/>
              <p:nvPr/>
            </p:nvSpPr>
            <p:spPr>
              <a:xfrm>
                <a:off x="6439320" y="3619800"/>
                <a:ext cx="1120680" cy="62820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0" tIns="45000" rIns="90000" bIns="45000" anchor="t" anchorCtr="1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Contrôle de</a:t>
                </a:r>
              </a:p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service fait</a:t>
                </a:r>
              </a:p>
            </p:txBody>
          </p:sp>
        </p:grp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CD7882B3-9FAE-4DDB-AA82-54B48978336A}"/>
                </a:ext>
              </a:extLst>
            </p:cNvPr>
            <p:cNvGrpSpPr/>
            <p:nvPr/>
          </p:nvGrpSpPr>
          <p:grpSpPr>
            <a:xfrm>
              <a:off x="7452000" y="3096000"/>
              <a:ext cx="970560" cy="540720"/>
              <a:chOff x="7452000" y="3096000"/>
              <a:chExt cx="970560" cy="540720"/>
            </a:xfrm>
          </p:grpSpPr>
          <p:sp>
            <p:nvSpPr>
              <p:cNvPr id="19" name="Forme libre : forme 18">
                <a:extLst>
                  <a:ext uri="{FF2B5EF4-FFF2-40B4-BE49-F238E27FC236}">
                    <a16:creationId xmlns:a16="http://schemas.microsoft.com/office/drawing/2014/main" id="{3665BC86-74E1-4A74-8521-B17F9D8E9441}"/>
                  </a:ext>
                </a:extLst>
              </p:cNvPr>
              <p:cNvSpPr/>
              <p:nvPr/>
            </p:nvSpPr>
            <p:spPr>
              <a:xfrm>
                <a:off x="7452000" y="3096000"/>
                <a:ext cx="920520" cy="54072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30 1 2"/>
                  <a:gd name="f34" fmla="*/ f31 1 2"/>
                  <a:gd name="f35" fmla="*/ f32 1 f7"/>
                  <a:gd name="f36" fmla="+- f11 f33 0"/>
                  <a:gd name="f37" fmla="+- f11 f34 0"/>
                  <a:gd name="f38" fmla="+- f35 0 f1"/>
                  <a:gd name="f39" fmla="*/ f34 f22 1"/>
                  <a:gd name="f40" fmla="*/ f33 f22 1"/>
                  <a:gd name="f41" fmla="cos 1 f38"/>
                  <a:gd name="f42" fmla="sin 1 f38"/>
                  <a:gd name="f43" fmla="*/ f36 f22 1"/>
                  <a:gd name="f44" fmla="+- 0 0 f41"/>
                  <a:gd name="f45" fmla="+- 0 0 f42"/>
                  <a:gd name="f46" fmla="+- 0 0 f44"/>
                  <a:gd name="f47" fmla="+- 0 0 f45"/>
                  <a:gd name="f48" fmla="*/ f46 f34 1"/>
                  <a:gd name="f49" fmla="*/ f47 f33 1"/>
                  <a:gd name="f50" fmla="+- f37 0 f48"/>
                  <a:gd name="f51" fmla="+- f37 f48 0"/>
                  <a:gd name="f52" fmla="+- f36 0 f49"/>
                  <a:gd name="f53" fmla="+- f36 f49 0"/>
                  <a:gd name="f54" fmla="*/ f50 f22 1"/>
                  <a:gd name="f55" fmla="*/ f52 f22 1"/>
                  <a:gd name="f56" fmla="*/ f51 f22 1"/>
                  <a:gd name="f57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5" r="f56" b="f57"/>
                <a:pathLst>
                  <a:path>
                    <a:moveTo>
                      <a:pt x="f29" y="f43"/>
                    </a:moveTo>
                    <a:arcTo wR="f39" hR="f40" stAng="f0" swAng="f1"/>
                    <a:arcTo wR="f39" hR="f40" stAng="f2" swAng="f1"/>
                    <a:arcTo wR="f39" hR="f40" stAng="f6" swAng="f1"/>
                    <a:arcTo wR="f39" hR="f40" stAng="f1" swAng="f1"/>
                    <a:close/>
                  </a:path>
                </a:pathLst>
              </a:custGeom>
              <a:solidFill>
                <a:srgbClr val="FFFF99"/>
              </a:solidFill>
              <a:ln w="1800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E832CA05-9C75-4EDB-A518-0332E6A575D9}"/>
                  </a:ext>
                </a:extLst>
              </p:cNvPr>
              <p:cNvSpPr txBox="1"/>
              <p:nvPr/>
            </p:nvSpPr>
            <p:spPr>
              <a:xfrm>
                <a:off x="7478280" y="3207600"/>
                <a:ext cx="944280" cy="4291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0" tIns="45000" rIns="90000" bIns="45000" anchor="t" anchorCtr="1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Paiement</a:t>
                </a:r>
              </a:p>
            </p:txBody>
          </p:sp>
        </p:grp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E5170FCA-C85E-4480-AC18-36AFB63CC7F1}"/>
                </a:ext>
              </a:extLst>
            </p:cNvPr>
            <p:cNvGrpSpPr/>
            <p:nvPr/>
          </p:nvGrpSpPr>
          <p:grpSpPr>
            <a:xfrm>
              <a:off x="8317440" y="2663280"/>
              <a:ext cx="970560" cy="540720"/>
              <a:chOff x="8317440" y="2663280"/>
              <a:chExt cx="970560" cy="540720"/>
            </a:xfrm>
          </p:grpSpPr>
          <p:sp>
            <p:nvSpPr>
              <p:cNvPr id="17" name="Forme libre : forme 16">
                <a:extLst>
                  <a:ext uri="{FF2B5EF4-FFF2-40B4-BE49-F238E27FC236}">
                    <a16:creationId xmlns:a16="http://schemas.microsoft.com/office/drawing/2014/main" id="{7AD1CD03-4AE6-4B9B-B056-7D01E05AEF3D}"/>
                  </a:ext>
                </a:extLst>
              </p:cNvPr>
              <p:cNvSpPr/>
              <p:nvPr/>
            </p:nvSpPr>
            <p:spPr>
              <a:xfrm>
                <a:off x="8317440" y="2663280"/>
                <a:ext cx="920520" cy="540720"/>
              </a:xfrm>
              <a:custGeom>
                <a:avLst/>
                <a:gdLst>
                  <a:gd name="f0" fmla="val 10800000"/>
                  <a:gd name="f1" fmla="val 5400000"/>
                  <a:gd name="f2" fmla="val 16200000"/>
                  <a:gd name="f3" fmla="val w"/>
                  <a:gd name="f4" fmla="val h"/>
                  <a:gd name="f5" fmla="val ss"/>
                  <a:gd name="f6" fmla="val 0"/>
                  <a:gd name="f7" fmla="*/ 5419351 1 1725033"/>
                  <a:gd name="f8" fmla="abs f3"/>
                  <a:gd name="f9" fmla="abs f4"/>
                  <a:gd name="f10" fmla="abs f5"/>
                  <a:gd name="f11" fmla="val f6"/>
                  <a:gd name="f12" fmla="+- 2700000 f1 0"/>
                  <a:gd name="f13" fmla="?: f8 f3 1"/>
                  <a:gd name="f14" fmla="?: f9 f4 1"/>
                  <a:gd name="f15" fmla="?: f10 f5 1"/>
                  <a:gd name="f16" fmla="*/ f12 f7 1"/>
                  <a:gd name="f17" fmla="*/ f13 1 21600"/>
                  <a:gd name="f18" fmla="*/ f14 1 21600"/>
                  <a:gd name="f19" fmla="*/ 21600 f13 1"/>
                  <a:gd name="f20" fmla="*/ 21600 f14 1"/>
                  <a:gd name="f21" fmla="*/ f16 1 f0"/>
                  <a:gd name="f22" fmla="min f18 f17"/>
                  <a:gd name="f23" fmla="*/ f19 1 f15"/>
                  <a:gd name="f24" fmla="*/ f20 1 f15"/>
                  <a:gd name="f25" fmla="+- 0 0 f21"/>
                  <a:gd name="f26" fmla="val f23"/>
                  <a:gd name="f27" fmla="val f24"/>
                  <a:gd name="f28" fmla="+- 0 0 f25"/>
                  <a:gd name="f29" fmla="*/ f11 f22 1"/>
                  <a:gd name="f30" fmla="+- f27 0 f11"/>
                  <a:gd name="f31" fmla="+- f26 0 f11"/>
                  <a:gd name="f32" fmla="*/ f28 f0 1"/>
                  <a:gd name="f33" fmla="*/ f30 1 2"/>
                  <a:gd name="f34" fmla="*/ f31 1 2"/>
                  <a:gd name="f35" fmla="*/ f32 1 f7"/>
                  <a:gd name="f36" fmla="+- f11 f33 0"/>
                  <a:gd name="f37" fmla="+- f11 f34 0"/>
                  <a:gd name="f38" fmla="+- f35 0 f1"/>
                  <a:gd name="f39" fmla="*/ f34 f22 1"/>
                  <a:gd name="f40" fmla="*/ f33 f22 1"/>
                  <a:gd name="f41" fmla="cos 1 f38"/>
                  <a:gd name="f42" fmla="sin 1 f38"/>
                  <a:gd name="f43" fmla="*/ f36 f22 1"/>
                  <a:gd name="f44" fmla="+- 0 0 f41"/>
                  <a:gd name="f45" fmla="+- 0 0 f42"/>
                  <a:gd name="f46" fmla="+- 0 0 f44"/>
                  <a:gd name="f47" fmla="+- 0 0 f45"/>
                  <a:gd name="f48" fmla="*/ f46 f34 1"/>
                  <a:gd name="f49" fmla="*/ f47 f33 1"/>
                  <a:gd name="f50" fmla="+- f37 0 f48"/>
                  <a:gd name="f51" fmla="+- f37 f48 0"/>
                  <a:gd name="f52" fmla="+- f36 0 f49"/>
                  <a:gd name="f53" fmla="+- f36 f49 0"/>
                  <a:gd name="f54" fmla="*/ f50 f22 1"/>
                  <a:gd name="f55" fmla="*/ f52 f22 1"/>
                  <a:gd name="f56" fmla="*/ f51 f22 1"/>
                  <a:gd name="f57" fmla="*/ f53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4" t="f55" r="f56" b="f57"/>
                <a:pathLst>
                  <a:path>
                    <a:moveTo>
                      <a:pt x="f29" y="f43"/>
                    </a:moveTo>
                    <a:arcTo wR="f39" hR="f40" stAng="f0" swAng="f1"/>
                    <a:arcTo wR="f39" hR="f40" stAng="f2" swAng="f1"/>
                    <a:arcTo wR="f39" hR="f40" stAng="f6" swAng="f1"/>
                    <a:arcTo wR="f39" hR="f40" stAng="f1" swAng="f1"/>
                    <a:close/>
                  </a:path>
                </a:pathLst>
              </a:custGeom>
              <a:solidFill>
                <a:srgbClr val="FFFF99"/>
              </a:solidFill>
              <a:ln w="18000" cap="flat">
                <a:solidFill>
                  <a:srgbClr val="FF0000"/>
                </a:solidFill>
                <a:prstDash val="solid"/>
                <a:miter/>
              </a:ln>
            </p:spPr>
            <p:txBody>
              <a:bodyPr wrap="none" lIns="99000" tIns="54000" rIns="99000" bIns="54000" anchor="ctr" anchorCtr="0" compatLnSpc="0">
                <a:noAutofit/>
              </a:bodyPr>
              <a:lstStyle/>
              <a:p>
                <a:pPr marL="0" marR="0" lvl="0" indent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fr-FR" sz="1800" b="0" i="0" u="none" strike="noStrike" kern="1200" cap="none">
                  <a:ln>
                    <a:noFill/>
                  </a:ln>
                  <a:latin typeface="Liberation Sans" pitchFamily="18"/>
                  <a:ea typeface="Microsoft YaHei" pitchFamily="2"/>
                  <a:cs typeface="Lucida Sans" pitchFamily="2"/>
                </a:endParaRP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5E3DF42B-76AE-4D59-8FC3-E03510E5BFAA}"/>
                  </a:ext>
                </a:extLst>
              </p:cNvPr>
              <p:cNvSpPr txBox="1"/>
              <p:nvPr/>
            </p:nvSpPr>
            <p:spPr>
              <a:xfrm>
                <a:off x="8343720" y="2774880"/>
                <a:ext cx="944280" cy="429120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none" lIns="90000" tIns="45000" rIns="90000" bIns="45000" anchor="t" anchorCtr="1" compatLnSpc="0">
                <a:sp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r>
                  <a:rPr lang="fr-FR" sz="1400" b="0" i="0" u="none" strike="noStrike" kern="1200" cap="none" spc="0" baseline="0">
                    <a:ln>
                      <a:noFill/>
                    </a:ln>
                    <a:solidFill>
                      <a:srgbClr val="000000"/>
                    </a:solidFill>
                    <a:latin typeface="Calibri" pitchFamily="34"/>
                    <a:ea typeface="Microsoft YaHei" pitchFamily="2"/>
                    <a:cs typeface="Mangal" pitchFamily="2"/>
                  </a:rPr>
                  <a:t>Archivage</a:t>
                </a:r>
              </a:p>
            </p:txBody>
          </p:sp>
        </p:grp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CE84491-3264-4859-8D58-B46904B012B6}"/>
                </a:ext>
              </a:extLst>
            </p:cNvPr>
            <p:cNvSpPr/>
            <p:nvPr/>
          </p:nvSpPr>
          <p:spPr>
            <a:xfrm>
              <a:off x="6552000" y="5544000"/>
              <a:ext cx="2448000" cy="9360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"/>
                <a:gd name="f4" fmla="val 132"/>
                <a:gd name="f5" fmla="val 123"/>
                <a:gd name="f6" fmla="val 39"/>
                <a:gd name="f7" fmla="val 116"/>
                <a:gd name="f8" fmla="val 26"/>
                <a:gd name="f9" fmla="val 113"/>
                <a:gd name="f10" fmla="val 13"/>
                <a:gd name="f11" fmla="val 114"/>
                <a:gd name="f12" fmla="val 103"/>
                <a:gd name="f13" fmla="val 7"/>
                <a:gd name="f14" fmla="val 90"/>
                <a:gd name="f15" fmla="val 11"/>
                <a:gd name="f16" fmla="val 76"/>
                <a:gd name="f17" fmla="val 62"/>
                <a:gd name="f18" fmla="val 49"/>
                <a:gd name="f19" fmla="val 38"/>
                <a:gd name="f20" fmla="val 37"/>
                <a:gd name="f21" fmla="val 35"/>
                <a:gd name="f22" fmla="val 27"/>
                <a:gd name="f23" fmla="val 28"/>
                <a:gd name="f24" fmla="val 22"/>
                <a:gd name="f25" fmla="val 51"/>
                <a:gd name="f26" fmla="val 60"/>
                <a:gd name="f27" fmla="val 66"/>
                <a:gd name="f28" fmla="val 67"/>
                <a:gd name="f29" fmla="val 12"/>
                <a:gd name="f30" fmla="val 73"/>
                <a:gd name="f31" fmla="val 82"/>
                <a:gd name="f32" fmla="val 93"/>
                <a:gd name="f33" fmla="val 105"/>
                <a:gd name="f34" fmla="val 119"/>
                <a:gd name="f35" fmla="val 131"/>
                <a:gd name="f36" fmla="val 125"/>
                <a:gd name="f37" fmla="val 121"/>
                <a:gd name="f38" fmla="val 106"/>
                <a:gd name="f39" fmla="val 130"/>
                <a:gd name="f40" fmla="val 81"/>
                <a:gd name="f41" fmla="val 141"/>
                <a:gd name="f42" fmla="val 72"/>
                <a:gd name="f43" fmla="*/ f0 1 153"/>
                <a:gd name="f44" fmla="*/ f1 1 132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53"/>
                <a:gd name="f51" fmla="*/ f48 1 132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53" h="132">
                  <a:moveTo>
                    <a:pt x="f5" y="f6"/>
                  </a:moveTo>
                  <a:cubicBezTo>
                    <a:pt x="f7" y="f8"/>
                    <a:pt x="f9" y="f10"/>
                    <a:pt x="f11" y="f2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ubicBezTo>
                    <a:pt x="f20" y="f2"/>
                    <a:pt x="f20" y="f2"/>
                    <a:pt x="f20" y="f2"/>
                  </a:cubicBezTo>
                  <a:cubicBezTo>
                    <a:pt x="f19" y="f10"/>
                    <a:pt x="f21" y="f22"/>
                    <a:pt x="f23" y="f6"/>
                  </a:cubicBezTo>
                  <a:cubicBezTo>
                    <a:pt x="f24" y="f25"/>
                    <a:pt x="f15" y="f26"/>
                    <a:pt x="f2" y="f27"/>
                  </a:cubicBezTo>
                  <a:cubicBezTo>
                    <a:pt x="f2" y="f27"/>
                    <a:pt x="f2" y="f27"/>
                    <a:pt x="f2" y="f27"/>
                  </a:cubicBezTo>
                  <a:cubicBezTo>
                    <a:pt x="f2" y="f28"/>
                    <a:pt x="f2" y="f28"/>
                    <a:pt x="f2" y="f28"/>
                  </a:cubicBezTo>
                  <a:cubicBezTo>
                    <a:pt x="f29" y="f30"/>
                    <a:pt x="f24" y="f31"/>
                    <a:pt x="f23" y="f32"/>
                  </a:cubicBezTo>
                  <a:cubicBezTo>
                    <a:pt x="f21" y="f33"/>
                    <a:pt x="f19" y="f34"/>
                    <a:pt x="f19" y="f35"/>
                  </a:cubicBezTo>
                  <a:cubicBezTo>
                    <a:pt x="f19" y="f4"/>
                    <a:pt x="f19" y="f4"/>
                    <a:pt x="f19" y="f4"/>
                  </a:cubicBezTo>
                  <a:cubicBezTo>
                    <a:pt x="f19" y="f4"/>
                    <a:pt x="f19" y="f4"/>
                    <a:pt x="f19" y="f4"/>
                  </a:cubicBezTo>
                  <a:cubicBezTo>
                    <a:pt x="f18" y="f36"/>
                    <a:pt x="f17" y="f37"/>
                    <a:pt x="f16" y="f37"/>
                  </a:cubicBezTo>
                  <a:cubicBezTo>
                    <a:pt x="f14" y="f37"/>
                    <a:pt x="f12" y="f36"/>
                    <a:pt x="f11" y="f4"/>
                  </a:cubicBezTo>
                  <a:cubicBezTo>
                    <a:pt x="f11" y="f4"/>
                    <a:pt x="f11" y="f4"/>
                    <a:pt x="f11" y="f4"/>
                  </a:cubicBezTo>
                  <a:cubicBezTo>
                    <a:pt x="f9" y="f34"/>
                    <a:pt x="f7" y="f38"/>
                    <a:pt x="f5" y="f32"/>
                  </a:cubicBezTo>
                  <a:cubicBezTo>
                    <a:pt x="f39" y="f40"/>
                    <a:pt x="f41" y="f42"/>
                    <a:pt x="f3" y="f27"/>
                  </a:cubicBezTo>
                  <a:cubicBezTo>
                    <a:pt x="f3" y="f27"/>
                    <a:pt x="f3" y="f27"/>
                    <a:pt x="f3" y="f27"/>
                  </a:cubicBezTo>
                  <a:cubicBezTo>
                    <a:pt x="f41" y="f26"/>
                    <a:pt x="f39" y="f25"/>
                    <a:pt x="f5" y="f6"/>
                  </a:cubicBezTo>
                  <a:close/>
                </a:path>
              </a:pathLst>
            </a:custGeom>
            <a:solidFill>
              <a:srgbClr val="94BD5E"/>
            </a:solidFill>
            <a:ln w="36000" cap="flat">
              <a:solidFill>
                <a:srgbClr val="FF00FF"/>
              </a:solidFill>
              <a:prstDash val="solid"/>
              <a:miter/>
            </a:ln>
          </p:spPr>
          <p:txBody>
            <a:bodyPr wrap="none" lIns="108000" tIns="63000" rIns="108000" bIns="63000" anchor="ctr" anchorCtr="0" compatLnSpc="0">
              <a:noAutofit/>
            </a:bodyPr>
            <a:lstStyle/>
            <a:p>
              <a:pPr marL="0" marR="0" lvl="0" indent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fr-FR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6ABB16E-45A4-4105-9B84-0F1B988A12E6}"/>
                </a:ext>
              </a:extLst>
            </p:cNvPr>
            <p:cNvSpPr txBox="1"/>
            <p:nvPr/>
          </p:nvSpPr>
          <p:spPr>
            <a:xfrm>
              <a:off x="7200000" y="5832000"/>
              <a:ext cx="1224000" cy="346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none" lIns="90000" tIns="45000" rIns="90000" bIns="45000" anchor="t" anchorCtr="1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fr-FR" sz="1800" b="0" i="0" u="none" strike="noStrike" kern="1200" cap="none" spc="0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Microsoft YaHei" pitchFamily="2"/>
                  <a:cs typeface="Mangal" pitchFamily="2"/>
                </a:rPr>
                <a:t>Contrôles</a:t>
              </a:r>
            </a:p>
          </p:txBody>
        </p:sp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9CE9168-7518-4827-83FB-486F0C28D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1080000" y="2058119"/>
              <a:ext cx="1800000" cy="2132280"/>
            </a:xfrm>
            <a:prstGeom prst="rect">
              <a:avLst/>
            </a:prstGeom>
            <a:noFill/>
            <a:ln cap="flat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1521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7000" y="1524000"/>
            <a:ext cx="6058314" cy="30948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dirty="0"/>
              <a:t>QUELS SONT LES AUTRES OUTILS FINANCIERS DE L’UNION EUROPEENNE EN FAVEUR DE LA CULTURE ET DU PATRIMOINE ?</a:t>
            </a:r>
          </a:p>
        </p:txBody>
      </p:sp>
    </p:spTree>
    <p:extLst>
      <p:ext uri="{BB962C8B-B14F-4D97-AF65-F5344CB8AC3E}">
        <p14:creationId xmlns:p14="http://schemas.microsoft.com/office/powerpoint/2010/main" val="288962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Déroulé du webinaire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438400"/>
            <a:ext cx="8001000" cy="3200400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Mon projet est-il éligible à un financement FEDER 2021-2027 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2000" b="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A quels critères mon projet doit-il répondre pour être sélectionné 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2000" b="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Comment déposer mon dossier de demande 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fr-FR" sz="2000" b="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Quels sont les autres outils financiers de l’Union européenne en faveur de la culture et du patrimoine ?</a:t>
            </a:r>
          </a:p>
        </p:txBody>
      </p:sp>
    </p:spTree>
    <p:extLst>
      <p:ext uri="{BB962C8B-B14F-4D97-AF65-F5344CB8AC3E}">
        <p14:creationId xmlns:p14="http://schemas.microsoft.com/office/powerpoint/2010/main" val="1056495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Interreg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81200"/>
            <a:ext cx="8001000" cy="3581400"/>
          </a:xfrm>
        </p:spPr>
        <p:txBody>
          <a:bodyPr/>
          <a:lstStyle/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Un des principaux instruments de l'Union européenne qui soutient la coopération par le biais du financement de projets</a:t>
            </a:r>
          </a:p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Certains programmes intègrent une priorité en lien avec la culture</a:t>
            </a:r>
          </a:p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Exemple : Interreg Espace Atlantique 2021-2027</a:t>
            </a:r>
          </a:p>
          <a:p>
            <a:pPr marL="387111" lvl="1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b="0" i="1" dirty="0">
                <a:sym typeface="Wingdings" panose="05000000000000000000" pitchFamily="2" charset="2"/>
              </a:rPr>
              <a:t> Priorité thématique 3 : tourisme et culture durables bleus (une Europe </a:t>
            </a:r>
            <a:r>
              <a:rPr lang="fr-FR" sz="1800" i="1" dirty="0">
                <a:sym typeface="Wingdings" panose="05000000000000000000" pitchFamily="2" charset="2"/>
              </a:rPr>
              <a:t>plus s</a:t>
            </a:r>
            <a:r>
              <a:rPr lang="fr-FR" sz="1800" b="0" i="1" dirty="0">
                <a:sym typeface="Wingdings" panose="05000000000000000000" pitchFamily="2" charset="2"/>
              </a:rPr>
              <a:t>ociale)</a:t>
            </a:r>
          </a:p>
          <a:p>
            <a:pPr lvl="2" algn="just">
              <a:lnSpc>
                <a:spcPct val="106000"/>
              </a:lnSpc>
              <a:spcBef>
                <a:spcPts val="0"/>
              </a:spcBef>
              <a:buFont typeface="Wingdings" panose="05000000000000000000" pitchFamily="2" charset="2"/>
              <a:buChar char="ð"/>
            </a:pPr>
            <a:r>
              <a:rPr lang="fr-FR" sz="1600" b="0" i="1" dirty="0">
                <a:sym typeface="Wingdings" panose="05000000000000000000" pitchFamily="2" charset="2"/>
              </a:rPr>
              <a:t>Objectif spécifique 3.1 : renforcer le rôle de la culture et du tourisme dans le développement économique, l’inclusion sociale et l’innovation sociale</a:t>
            </a:r>
          </a:p>
          <a:p>
            <a:pPr marL="149344" indent="-34290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>
                <a:sym typeface="Wingdings" panose="05000000000000000000" pitchFamily="2" charset="2"/>
              </a:rPr>
              <a:t>Fonctionnement par appel à projets</a:t>
            </a:r>
            <a:endParaRPr lang="fr-FR" sz="2000" b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3D3BF6A-81D1-429A-9099-FE1A359B62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28048"/>
            <a:ext cx="1714600" cy="22553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02D643-1F65-4D58-B06D-FAE925854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799"/>
            <a:ext cx="2255525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23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LEADER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Financé par le Fonds européen agricole pour le développement rural (FEADER) géré par la Région Normandie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Chaque territoire LEADER définit une stratégie de développement destinée à soutenir des projets locaux innovants, à maintenir l’activité économique et à créer des emplois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Pilotage de chaque stratégie LEADER assuré par un groupe d'action locale (GAL) constitué d’acteurs publics et privés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Chaque GAL fixe ses priorités et ses thèmes d’action en fonction de sa stratégie</a:t>
            </a:r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939950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02BE1A-4310-461B-9DA9-D09E2B932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4" y="0"/>
            <a:ext cx="9741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Programmes sectoriels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1981200"/>
            <a:ext cx="7010400" cy="4419600"/>
          </a:xfrm>
        </p:spPr>
        <p:txBody>
          <a:bodyPr/>
          <a:lstStyle/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Europe Créative : programme dédié</a:t>
            </a:r>
            <a:r>
              <a:rPr lang="fr-FR" sz="2000" dirty="0"/>
              <a:t> </a:t>
            </a:r>
            <a:r>
              <a:rPr lang="fr-FR" sz="2000" b="0" dirty="0"/>
              <a:t>aux secteurs culturels, créatifs et audiovisuels</a:t>
            </a:r>
          </a:p>
          <a:p>
            <a:pPr algn="just">
              <a:lnSpc>
                <a:spcPct val="106000"/>
              </a:lnSpc>
              <a:spcBef>
                <a:spcPts val="0"/>
              </a:spcBef>
            </a:pPr>
            <a:endParaRPr lang="fr-FR" sz="1000" b="0" dirty="0"/>
          </a:p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Horizon Europe : programme-cadre dédié à la recherche et à l’innovation</a:t>
            </a:r>
          </a:p>
          <a:p>
            <a:pPr lvl="1" indent="0" algn="just">
              <a:lnSpc>
                <a:spcPct val="106000"/>
              </a:lnSpc>
              <a:spcBef>
                <a:spcPts val="0"/>
              </a:spcBef>
              <a:buNone/>
            </a:pPr>
            <a:r>
              <a:rPr lang="fr-FR" sz="1800" i="1" dirty="0">
                <a:sym typeface="Wingdings" panose="05000000000000000000" pitchFamily="2" charset="2"/>
              </a:rPr>
              <a:t> </a:t>
            </a:r>
            <a:r>
              <a:rPr lang="fr-FR" sz="1800" i="1" dirty="0"/>
              <a:t>Pilier 2 – problématiques mondiales et compétitivité industrielle européenne</a:t>
            </a:r>
          </a:p>
          <a:p>
            <a:pPr marL="1253528" lvl="2" indent="-285750" algn="just">
              <a:lnSpc>
                <a:spcPct val="106000"/>
              </a:lnSpc>
              <a:spcBef>
                <a:spcPts val="0"/>
              </a:spcBef>
              <a:buFont typeface="Wingdings" panose="05000000000000000000" pitchFamily="2" charset="2"/>
              <a:buChar char="ð"/>
            </a:pPr>
            <a:r>
              <a:rPr lang="fr-FR" sz="1600" b="0" i="1" dirty="0"/>
              <a:t>Cluster 2 – Culture, créativité et société inclusive</a:t>
            </a:r>
          </a:p>
          <a:p>
            <a:pPr lvl="2" indent="0" algn="just">
              <a:lnSpc>
                <a:spcPct val="106000"/>
              </a:lnSpc>
              <a:spcBef>
                <a:spcPts val="0"/>
              </a:spcBef>
              <a:buNone/>
            </a:pPr>
            <a:endParaRPr lang="fr-FR" sz="1000" b="0" i="1" dirty="0"/>
          </a:p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Erasmus+ : programme dédié à l’éducation, la formation, la jeunesse et le sport</a:t>
            </a:r>
          </a:p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/>
          </a:p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Fonctionnement par appel à projets</a:t>
            </a:r>
          </a:p>
          <a:p>
            <a:pPr algn="just">
              <a:lnSpc>
                <a:spcPct val="106000"/>
              </a:lnSpc>
              <a:spcBef>
                <a:spcPts val="0"/>
              </a:spcBef>
            </a:pPr>
            <a:endParaRPr lang="fr-FR" sz="1000" b="0" dirty="0"/>
          </a:p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b="0" dirty="0"/>
              <a:t>Pour vous informer et vous accompagner : </a:t>
            </a:r>
          </a:p>
          <a:p>
            <a:pPr marL="285750" indent="-285750" algn="just">
              <a:lnSpc>
                <a:spcPct val="106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2000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C47E0F-3BBE-421B-A48C-25D3DC6F4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69" y="2133600"/>
            <a:ext cx="1490662" cy="529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A645175-8E78-4C67-95E7-6C1F30F29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31" y="3187685"/>
            <a:ext cx="1007269" cy="7838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73771F5-2810-479B-9FB3-199B7EFCBE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11" y="4495800"/>
            <a:ext cx="944400" cy="62960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69400865-24D8-4D33-AA0D-1BB288DA1B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5562600"/>
            <a:ext cx="1752600" cy="99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7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667000"/>
            <a:ext cx="8001000" cy="2971800"/>
          </a:xfrm>
        </p:spPr>
        <p:txBody>
          <a:bodyPr/>
          <a:lstStyle/>
          <a:p>
            <a:r>
              <a:rPr lang="fr-FR" dirty="0"/>
              <a:t>Fabrice SAINT</a:t>
            </a:r>
          </a:p>
          <a:p>
            <a:r>
              <a:rPr lang="fr-FR" b="0" dirty="0"/>
              <a:t>Directeur adjoint de la Culture et du Patrimoine</a:t>
            </a:r>
          </a:p>
          <a:p>
            <a:r>
              <a:rPr lang="fr-FR" b="0" dirty="0"/>
              <a:t>Tél : 02 31 06 95 39</a:t>
            </a:r>
          </a:p>
          <a:p>
            <a:r>
              <a:rPr lang="fr-FR" b="0" dirty="0"/>
              <a:t>Courriel : </a:t>
            </a:r>
            <a:r>
              <a:rPr lang="fr-FR" b="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fabrice.saint@normandie.fr</a:t>
            </a:r>
            <a:endParaRPr lang="fr-FR" b="0" dirty="0">
              <a:solidFill>
                <a:schemeClr val="accent2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D0AAF3CB-BE1E-4302-B1BC-72617A57B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7686" y="668264"/>
            <a:ext cx="4915314" cy="1008136"/>
          </a:xfrm>
        </p:spPr>
        <p:txBody>
          <a:bodyPr/>
          <a:lstStyle/>
          <a:p>
            <a:r>
              <a:rPr lang="fr-FR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648967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7B670-E4FB-488B-BE1D-3749BA856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L’EUROPE</a:t>
            </a:r>
            <a:br>
              <a:rPr lang="fr-FR" dirty="0"/>
            </a:br>
            <a:r>
              <a:rPr lang="fr-FR" dirty="0"/>
              <a:t>S’ENGAGE EN</a:t>
            </a:r>
          </a:p>
          <a:p>
            <a:pPr>
              <a:lnSpc>
                <a:spcPts val="2300"/>
              </a:lnSpc>
            </a:pPr>
            <a:r>
              <a:rPr lang="fr-FR" sz="2100" b="1" dirty="0"/>
              <a:t>NORMANDIE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FD311D-2459-46FE-A507-5194EAFAE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2828835"/>
            <a:ext cx="2640600" cy="1200329"/>
          </a:xfrm>
        </p:spPr>
        <p:txBody>
          <a:bodyPr/>
          <a:lstStyle/>
          <a:p>
            <a:r>
              <a:rPr lang="fr-FR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43539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1">
            <a:extLst>
              <a:ext uri="{FF2B5EF4-FFF2-40B4-BE49-F238E27FC236}">
                <a16:creationId xmlns:a16="http://schemas.microsoft.com/office/drawing/2014/main" id="{9EC1AA65-89CD-4556-8329-EC3961F0103E}"/>
              </a:ext>
            </a:extLst>
          </p:cNvPr>
          <p:cNvSpPr txBox="1">
            <a:spLocks/>
          </p:cNvSpPr>
          <p:nvPr/>
        </p:nvSpPr>
        <p:spPr>
          <a:xfrm>
            <a:off x="2209800" y="1524000"/>
            <a:ext cx="6515514" cy="2514600"/>
          </a:xfrm>
          <a:prstGeom prst="rect">
            <a:avLst/>
          </a:prstGeom>
        </p:spPr>
        <p:txBody>
          <a:bodyPr anchor="b"/>
          <a:lstStyle>
            <a:lvl1pPr marL="0" indent="0" algn="r" defTabSz="774222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fr-FR" sz="2800" b="1" kern="1200" cap="none" baseline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580667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2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778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6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4889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001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9112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6223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334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0446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dirty="0"/>
              <a:t>MON PROJET PEUT-IL BENEFICIER D’UN FINANCEMENT FEDER</a:t>
            </a:r>
          </a:p>
          <a:p>
            <a:pPr>
              <a:lnSpc>
                <a:spcPct val="120000"/>
              </a:lnSpc>
            </a:pPr>
            <a:r>
              <a:rPr lang="fr-FR" dirty="0"/>
              <a:t>2021-2027 ?</a:t>
            </a:r>
          </a:p>
        </p:txBody>
      </p:sp>
    </p:spTree>
    <p:extLst>
      <p:ext uri="{BB962C8B-B14F-4D97-AF65-F5344CB8AC3E}">
        <p14:creationId xmlns:p14="http://schemas.microsoft.com/office/powerpoint/2010/main" val="262039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12ACB8-02F4-4DAA-856B-86751906F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4038600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0" dirty="0"/>
              <a:t>Objectif de la politique européenne de cohésion économique, sociale et territoriale réduire les écarts de richesse et de développement entre les régions de l’Union européenne</a:t>
            </a:r>
          </a:p>
          <a:p>
            <a:pPr algn="just"/>
            <a:endParaRPr lang="fr-FR" sz="8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0" dirty="0"/>
              <a:t>FEDER (Fonds européen de développement régional) : un des principaux outils de la politique européenne de cohésion </a:t>
            </a:r>
            <a:r>
              <a:rPr lang="fr-FR" sz="2000" b="0" dirty="0">
                <a:sym typeface="Wingdings" panose="05000000000000000000" pitchFamily="2" charset="2"/>
              </a:rPr>
              <a:t> 9,1 milliards d’euros pour la France sur la période 2021-2027</a:t>
            </a:r>
          </a:p>
          <a:p>
            <a:pPr algn="just"/>
            <a:endParaRPr lang="fr-FR" sz="8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0" dirty="0"/>
              <a:t>Mise en œuvre par le biais de programmes nationaux ou régionaux</a:t>
            </a:r>
          </a:p>
          <a:p>
            <a:pPr algn="just"/>
            <a:endParaRPr lang="fr-FR" sz="800" b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0" dirty="0"/>
              <a:t>En Normandie, 388 millions d’euros de FEDER, dont 28,6 millions d’euros dédiés à la culture et au patrimoine dans le cadre de la priorité 4</a:t>
            </a:r>
          </a:p>
        </p:txBody>
      </p:sp>
    </p:spTree>
    <p:extLst>
      <p:ext uri="{BB962C8B-B14F-4D97-AF65-F5344CB8AC3E}">
        <p14:creationId xmlns:p14="http://schemas.microsoft.com/office/powerpoint/2010/main" val="10337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ECB2E5-9E64-47BA-ABA5-1FFF8B83D5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Projets éligibles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A5250-7349-4419-A344-13EA699C9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962400"/>
          </a:xfrm>
        </p:spPr>
        <p:txBody>
          <a:bodyPr/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Patrimoine culturel</a:t>
            </a:r>
          </a:p>
          <a:p>
            <a:endParaRPr lang="fr-FR" dirty="0"/>
          </a:p>
          <a:p>
            <a:pPr algn="just"/>
            <a:r>
              <a:rPr lang="fr-FR" sz="2000" b="0" dirty="0"/>
              <a:t>Création, construction, reconstruction, requalification, restructuration, restauration, rénovation, extension, aménagement intérieur et extérieur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0" dirty="0"/>
              <a:t>de musées (y compris leurs réserves)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0" dirty="0"/>
              <a:t>d’espaces muséaux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0" dirty="0"/>
              <a:t>de centres et de circuits d’interprétation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2000" b="0" dirty="0"/>
              <a:t>d’édifices ou de sites patrimoniaux protégés au titre des Monuments Historiques ou présentant une valeur patrimoniale remarquable</a:t>
            </a:r>
          </a:p>
        </p:txBody>
      </p:sp>
    </p:spTree>
    <p:extLst>
      <p:ext uri="{BB962C8B-B14F-4D97-AF65-F5344CB8AC3E}">
        <p14:creationId xmlns:p14="http://schemas.microsoft.com/office/powerpoint/2010/main" val="161776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ECB2E5-9E64-47BA-ABA5-1FFF8B83D5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Projets éligibles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A5250-7349-4419-A344-13EA699C9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962400"/>
          </a:xfrm>
        </p:spPr>
        <p:txBody>
          <a:bodyPr/>
          <a:lstStyle/>
          <a:p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Spectacle vivant et arts visuels</a:t>
            </a:r>
          </a:p>
          <a:p>
            <a:endParaRPr lang="fr-FR" dirty="0"/>
          </a:p>
          <a:p>
            <a:pPr algn="just"/>
            <a:r>
              <a:rPr lang="fr-FR" sz="2000" b="0" dirty="0"/>
              <a:t>Création, construction, reconstruction, rénovation, extension, aménagement intérieur et extérieur d’équipements culturels :</a:t>
            </a:r>
          </a:p>
          <a:p>
            <a:pPr algn="just"/>
            <a:endParaRPr lang="fr-FR" sz="2000" b="0" dirty="0"/>
          </a:p>
          <a:p>
            <a:pPr algn="just"/>
            <a:r>
              <a:rPr lang="fr-FR" sz="2000" b="0" dirty="0"/>
              <a:t>Sont éligibles les espaces et équipements dédiés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à la création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à la diffusion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à la médiation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à la formation</a:t>
            </a:r>
          </a:p>
        </p:txBody>
      </p:sp>
    </p:spTree>
    <p:extLst>
      <p:ext uri="{BB962C8B-B14F-4D97-AF65-F5344CB8AC3E}">
        <p14:creationId xmlns:p14="http://schemas.microsoft.com/office/powerpoint/2010/main" val="535739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ECB2E5-9E64-47BA-ABA5-1FFF8B83D5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Dépenses éligibles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A5250-7349-4419-A344-13EA699C9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9624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Etudes préalables à la réalisation de travaux, études de faisabilité, études de programmation confiées à un prestataire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Dépenses de maîtrise d’</a:t>
            </a:r>
            <a:r>
              <a:rPr lang="fr-FR" sz="2000" b="0" dirty="0" err="1"/>
              <a:t>oeuvre</a:t>
            </a:r>
            <a:r>
              <a:rPr lang="fr-FR" sz="2000" b="0" dirty="0"/>
              <a:t> et indemnités de concours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Travaux (y compris dépenses de scénographie)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Acquisition d’équipements liés à l’aménagement d’un établissement culturel ou d’un lieu de visite à vocation patrimoniale (exemples : mobilier permanent, chauffage, etc.)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Frais de communication en lien avec les obligations européennes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algn="just"/>
            <a:r>
              <a:rPr lang="fr-FR" sz="2000" dirty="0">
                <a:sym typeface="Wingdings" panose="05000000000000000000" pitchFamily="2" charset="2"/>
              </a:rPr>
              <a:t> Seules les dépenses d’investissement sont éligibles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68785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9ECB2E5-9E64-47BA-ABA5-1FFF8B83D5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Dépenses inéligibles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A5250-7349-4419-A344-13EA699C9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057400"/>
            <a:ext cx="8001000" cy="396240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Achat de foncier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Entretien courant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Apport en nature et bénévolat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Dépenses indirectes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Frais de personnel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0" dirty="0"/>
              <a:t>Projets de recherche exclusive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algn="just"/>
            <a:r>
              <a:rPr lang="fr-FR" sz="2000" dirty="0">
                <a:sym typeface="Wingdings" panose="05000000000000000000" pitchFamily="2" charset="2"/>
              </a:rPr>
              <a:t> De manière générale, les dépenses de fonctionnement sont inéligibles</a:t>
            </a:r>
            <a:endParaRPr lang="fr-FR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342892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8D5B000-4A8A-4F56-9269-58DFC92275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Bénéficiaires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FE13263-E1E1-421A-A250-53EAB0759594}"/>
              </a:ext>
            </a:extLst>
          </p:cNvPr>
          <p:cNvSpPr txBox="1">
            <a:spLocks/>
          </p:cNvSpPr>
          <p:nvPr/>
        </p:nvSpPr>
        <p:spPr>
          <a:xfrm>
            <a:off x="838200" y="2057400"/>
            <a:ext cx="8001000" cy="3962400"/>
          </a:xfrm>
          <a:prstGeom prst="rect">
            <a:avLst/>
          </a:prstGeom>
        </p:spPr>
        <p:txBody>
          <a:bodyPr/>
          <a:lstStyle>
            <a:lvl1pPr marL="0" indent="0" algn="l" defTabSz="774222" rtl="0" eaLnBrk="1" latinLnBrk="0" hangingPunct="1">
              <a:lnSpc>
                <a:spcPct val="90000"/>
              </a:lnSpc>
              <a:spcBef>
                <a:spcPts val="847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0667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778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sz="1693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4889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42001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29112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6223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3334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90446" indent="-193556" algn="l" defTabSz="774222" rtl="0" eaLnBrk="1" latinLnBrk="0" hangingPunct="1">
              <a:lnSpc>
                <a:spcPct val="90000"/>
              </a:lnSpc>
              <a:spcBef>
                <a:spcPts val="423"/>
              </a:spcBef>
              <a:buFont typeface="Arial" panose="020B0604020202020204" pitchFamily="34" charset="0"/>
              <a:buChar char="•"/>
              <a:defRPr sz="15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000" b="0" dirty="0"/>
              <a:t>Acteurs publics et privés du champ culturel et patrimonial, avec pour optique d’accueillir tant des publics régionaux qu’extérieurs à la Normandie</a:t>
            </a:r>
          </a:p>
          <a:p>
            <a:pPr algn="just"/>
            <a:endParaRPr lang="fr-FR" sz="2000" b="0" dirty="0"/>
          </a:p>
          <a:p>
            <a:pPr algn="just"/>
            <a:r>
              <a:rPr lang="fr-FR" sz="2000" b="0" dirty="0">
                <a:sym typeface="Wingdings" panose="05000000000000000000" pitchFamily="2" charset="2"/>
              </a:rPr>
              <a:t> Nature juridique : établissements publics, collectivités locales, EPCI, SEM, SPL, syndicats mixtes, GIP, associations, etc.</a:t>
            </a:r>
            <a:endParaRPr lang="fr-FR" sz="20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2000" b="0" dirty="0"/>
          </a:p>
          <a:p>
            <a:pPr algn="just"/>
            <a:r>
              <a:rPr lang="fr-FR" sz="2000" b="0" dirty="0">
                <a:sym typeface="Wingdings" panose="05000000000000000000" pitchFamily="2" charset="2"/>
              </a:rPr>
              <a:t> Inéligibilité des personnes physiques, indivisions et SCI</a:t>
            </a:r>
            <a:endParaRPr lang="fr-FR" sz="2000" b="0" dirty="0"/>
          </a:p>
        </p:txBody>
      </p:sp>
    </p:spTree>
    <p:extLst>
      <p:ext uri="{BB962C8B-B14F-4D97-AF65-F5344CB8AC3E}">
        <p14:creationId xmlns:p14="http://schemas.microsoft.com/office/powerpoint/2010/main" val="4064115598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">
  <a:themeElements>
    <a:clrScheme name="Region 2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FFFFFF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maire">
  <a:themeElements>
    <a:clrScheme name="Region 2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FFFFFF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ercalaire">
  <a:themeElements>
    <a:clrScheme name="Region 2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FFFFFF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e Seul">
  <a:themeElements>
    <a:clrScheme name="Region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EBEBEC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e + Image">
  <a:themeElements>
    <a:clrScheme name="Region 2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FFFFFF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erci">
  <a:themeElements>
    <a:clrScheme name="Region 2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FFFFFF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Vides">
  <a:themeElements>
    <a:clrScheme name="Region 2">
      <a:dk1>
        <a:srgbClr val="000000"/>
      </a:dk1>
      <a:lt1>
        <a:srgbClr val="FFFFFF"/>
      </a:lt1>
      <a:dk2>
        <a:srgbClr val="231F20"/>
      </a:dk2>
      <a:lt2>
        <a:srgbClr val="FFDD00"/>
      </a:lt2>
      <a:accent1>
        <a:srgbClr val="DCDDDE"/>
      </a:accent1>
      <a:accent2>
        <a:srgbClr val="0054A6"/>
      </a:accent2>
      <a:accent3>
        <a:srgbClr val="4D4D4F"/>
      </a:accent3>
      <a:accent4>
        <a:srgbClr val="3565B0"/>
      </a:accent4>
      <a:accent5>
        <a:srgbClr val="FFF4C8"/>
      </a:accent5>
      <a:accent6>
        <a:srgbClr val="FFFFFF"/>
      </a:accent6>
      <a:hlink>
        <a:srgbClr val="FFFFFF"/>
      </a:hlink>
      <a:folHlink>
        <a:srgbClr val="FFFFFF"/>
      </a:folHlink>
    </a:clrScheme>
    <a:fontScheme name="Region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1016</Words>
  <Application>Microsoft Office PowerPoint</Application>
  <PresentationFormat>Format A4 (210 x 297 mm)</PresentationFormat>
  <Paragraphs>158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25</vt:i4>
      </vt:variant>
    </vt:vector>
  </HeadingPairs>
  <TitlesOfParts>
    <vt:vector size="41" baseType="lpstr">
      <vt:lpstr>Microsoft YaHei</vt:lpstr>
      <vt:lpstr>Arial</vt:lpstr>
      <vt:lpstr>Arial Bold</vt:lpstr>
      <vt:lpstr>Calibri</vt:lpstr>
      <vt:lpstr>Century Gothic</vt:lpstr>
      <vt:lpstr>Liberation Sans</vt:lpstr>
      <vt:lpstr>Lucida Sans</vt:lpstr>
      <vt:lpstr>Mangal</vt:lpstr>
      <vt:lpstr>Wingdings</vt:lpstr>
      <vt:lpstr>Couverture</vt:lpstr>
      <vt:lpstr>Sommaire</vt:lpstr>
      <vt:lpstr>Intercalaire</vt:lpstr>
      <vt:lpstr>Texte Seul</vt:lpstr>
      <vt:lpstr>Texte + Image</vt:lpstr>
      <vt:lpstr>Merci</vt:lpstr>
      <vt:lpstr>Vides</vt:lpstr>
      <vt:lpstr> FONDS EUROPÉENS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Pokeslide</dc:creator>
  <cp:lastModifiedBy>SAINT Fabrice</cp:lastModifiedBy>
  <cp:revision>185</cp:revision>
  <dcterms:created xsi:type="dcterms:W3CDTF">2020-12-04T03:04:02Z</dcterms:created>
  <dcterms:modified xsi:type="dcterms:W3CDTF">2023-07-03T16:05:30Z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2020-12-03T00:00:00Z</vt:filetime>
  </property>
  <property fmtid="{D5CDD505-2E9C-101B-9397-08002B2CF9AE}" pid="3" name="Creator">
    <vt:lpwstr>Adobe InDesign 16.0 (Macintosh)</vt:lpwstr>
  </property>
  <property fmtid="{D5CDD505-2E9C-101B-9397-08002B2CF9AE}" pid="4" name="LastSaved">
    <vt:filetime>2020-12-04T00:00:00Z</vt:filetime>
  </property>
</Properties>
</file>