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679" r:id="rId6"/>
    <p:sldMasterId id="2147483691" r:id="rId7"/>
    <p:sldMasterId id="2147483698" r:id="rId8"/>
  </p:sldMasterIdLst>
  <p:notesMasterIdLst>
    <p:notesMasterId r:id="rId37"/>
  </p:notesMasterIdLst>
  <p:sldIdLst>
    <p:sldId id="256" r:id="rId9"/>
    <p:sldId id="351" r:id="rId10"/>
    <p:sldId id="368" r:id="rId11"/>
    <p:sldId id="369" r:id="rId12"/>
    <p:sldId id="370" r:id="rId13"/>
    <p:sldId id="617" r:id="rId14"/>
    <p:sldId id="618" r:id="rId15"/>
    <p:sldId id="619" r:id="rId16"/>
    <p:sldId id="620" r:id="rId17"/>
    <p:sldId id="621" r:id="rId18"/>
    <p:sldId id="622" r:id="rId19"/>
    <p:sldId id="625" r:id="rId20"/>
    <p:sldId id="338" r:id="rId21"/>
    <p:sldId id="363" r:id="rId22"/>
    <p:sldId id="352" r:id="rId23"/>
    <p:sldId id="353" r:id="rId24"/>
    <p:sldId id="354" r:id="rId25"/>
    <p:sldId id="362" r:id="rId26"/>
    <p:sldId id="356" r:id="rId27"/>
    <p:sldId id="360" r:id="rId28"/>
    <p:sldId id="355" r:id="rId29"/>
    <p:sldId id="357" r:id="rId30"/>
    <p:sldId id="361" r:id="rId31"/>
    <p:sldId id="626" r:id="rId32"/>
    <p:sldId id="627" r:id="rId33"/>
    <p:sldId id="628" r:id="rId34"/>
    <p:sldId id="629" r:id="rId35"/>
    <p:sldId id="365" r:id="rId3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97E5ED"/>
    <a:srgbClr val="C00000"/>
    <a:srgbClr val="991747"/>
    <a:srgbClr val="2E75B6"/>
    <a:srgbClr val="8497B0"/>
    <a:srgbClr val="D0CECE"/>
    <a:srgbClr val="18418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3923" autoAdjust="0"/>
  </p:normalViewPr>
  <p:slideViewPr>
    <p:cSldViewPr snapToGrid="0">
      <p:cViewPr varScale="1">
        <p:scale>
          <a:sx n="68" d="100"/>
          <a:sy n="68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4A1BE-5D4C-46D4-853F-CD0E15BAD5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AF9FE5-1079-4C0D-BF48-E9D63779834D}">
      <dgm:prSet phldrT="[Texte]" custT="1"/>
      <dgm:spPr/>
      <dgm:t>
        <a:bodyPr/>
        <a:lstStyle/>
        <a:p>
          <a:r>
            <a:rPr lang="fr-FR" sz="1800" dirty="0"/>
            <a:t>Dispositif « off </a:t>
          </a:r>
          <a:r>
            <a:rPr lang="fr-FR" sz="1800" dirty="0" err="1"/>
            <a:t>farm</a:t>
          </a:r>
          <a:r>
            <a:rPr lang="fr-FR" sz="1800" dirty="0"/>
            <a:t> »</a:t>
          </a:r>
        </a:p>
      </dgm:t>
    </dgm:pt>
    <dgm:pt modelId="{84CB0251-600D-4897-8822-D3083A8DD224}" type="parTrans" cxnId="{074E6235-4992-42C7-B5E8-FC8CE4E19F84}">
      <dgm:prSet/>
      <dgm:spPr/>
      <dgm:t>
        <a:bodyPr/>
        <a:lstStyle/>
        <a:p>
          <a:endParaRPr lang="fr-FR"/>
        </a:p>
      </dgm:t>
    </dgm:pt>
    <dgm:pt modelId="{87A67FF2-6211-47DC-BE35-26DC6113EC50}" type="sibTrans" cxnId="{074E6235-4992-42C7-B5E8-FC8CE4E19F84}">
      <dgm:prSet/>
      <dgm:spPr/>
      <dgm:t>
        <a:bodyPr/>
        <a:lstStyle/>
        <a:p>
          <a:endParaRPr lang="fr-FR"/>
        </a:p>
      </dgm:t>
    </dgm:pt>
    <dgm:pt modelId="{C1CA8CE6-C283-4ADA-AFDF-41F69FC6BB23}">
      <dgm:prSet phldrT="[Texte]" custT="1"/>
      <dgm:spPr/>
      <dgm:t>
        <a:bodyPr/>
        <a:lstStyle/>
        <a:p>
          <a:r>
            <a:rPr lang="fr-FR" sz="1800" dirty="0"/>
            <a:t>Soutien aux entreprises de la filière équine</a:t>
          </a:r>
        </a:p>
      </dgm:t>
    </dgm:pt>
    <dgm:pt modelId="{0D08203D-0D4E-431F-89A7-1CF55995A9CA}" type="parTrans" cxnId="{D4F5CC02-FD27-42A2-89C5-24506D7DD68A}">
      <dgm:prSet/>
      <dgm:spPr/>
      <dgm:t>
        <a:bodyPr/>
        <a:lstStyle/>
        <a:p>
          <a:endParaRPr lang="fr-FR"/>
        </a:p>
      </dgm:t>
    </dgm:pt>
    <dgm:pt modelId="{5FC20D4E-2308-435A-9113-F67CEC3AD996}" type="sibTrans" cxnId="{D4F5CC02-FD27-42A2-89C5-24506D7DD68A}">
      <dgm:prSet/>
      <dgm:spPr/>
      <dgm:t>
        <a:bodyPr/>
        <a:lstStyle/>
        <a:p>
          <a:endParaRPr lang="fr-FR"/>
        </a:p>
      </dgm:t>
    </dgm:pt>
    <dgm:pt modelId="{3D65072B-022A-46F2-8FFA-E427732406C8}">
      <dgm:prSet phldrT="[Texte]" custT="1"/>
      <dgm:spPr/>
      <dgm:t>
        <a:bodyPr/>
        <a:lstStyle/>
        <a:p>
          <a:r>
            <a:rPr lang="fr-FR" sz="1800" dirty="0"/>
            <a:t>Soutien aux industries agro-alimentaires et aux scieries</a:t>
          </a:r>
        </a:p>
      </dgm:t>
    </dgm:pt>
    <dgm:pt modelId="{F8E4C030-5BD1-4036-B08D-FF69F7E5241C}" type="parTrans" cxnId="{784762D3-ED92-48D2-8BB2-6A89ADF544C0}">
      <dgm:prSet/>
      <dgm:spPr/>
      <dgm:t>
        <a:bodyPr/>
        <a:lstStyle/>
        <a:p>
          <a:endParaRPr lang="fr-FR"/>
        </a:p>
      </dgm:t>
    </dgm:pt>
    <dgm:pt modelId="{C5582EA6-ADA2-4530-BD67-32ABF0D336E7}" type="sibTrans" cxnId="{784762D3-ED92-48D2-8BB2-6A89ADF544C0}">
      <dgm:prSet/>
      <dgm:spPr/>
      <dgm:t>
        <a:bodyPr/>
        <a:lstStyle/>
        <a:p>
          <a:endParaRPr lang="fr-FR"/>
        </a:p>
      </dgm:t>
    </dgm:pt>
    <dgm:pt modelId="{900F85CD-9FDB-418F-9028-A8C8C2CF2755}">
      <dgm:prSet phldrT="[Texte]" custT="1"/>
      <dgm:spPr/>
      <dgm:t>
        <a:bodyPr/>
        <a:lstStyle/>
        <a:p>
          <a:r>
            <a:rPr lang="fr-FR" sz="1800" dirty="0"/>
            <a:t>Soutien aux entreprises de services (travaux agricoles, forestiers…)</a:t>
          </a:r>
        </a:p>
      </dgm:t>
    </dgm:pt>
    <dgm:pt modelId="{6ECB38C4-BB47-4B83-A4E6-1B9AA3737F5F}" type="parTrans" cxnId="{17972219-8A95-47D8-99A3-04C9D75A8E89}">
      <dgm:prSet/>
      <dgm:spPr/>
      <dgm:t>
        <a:bodyPr/>
        <a:lstStyle/>
        <a:p>
          <a:endParaRPr lang="fr-FR"/>
        </a:p>
      </dgm:t>
    </dgm:pt>
    <dgm:pt modelId="{5AC8426C-1C40-49A2-A18C-969C99EDC501}" type="sibTrans" cxnId="{17972219-8A95-47D8-99A3-04C9D75A8E89}">
      <dgm:prSet/>
      <dgm:spPr/>
      <dgm:t>
        <a:bodyPr/>
        <a:lstStyle/>
        <a:p>
          <a:endParaRPr lang="fr-FR"/>
        </a:p>
      </dgm:t>
    </dgm:pt>
    <dgm:pt modelId="{AE061BD1-F356-4B5D-9837-D615B54BA1AE}" type="pres">
      <dgm:prSet presAssocID="{A4B4A1BE-5D4C-46D4-853F-CD0E15BAD5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8AB871-D8C9-4C29-BF29-7F754A9F3991}" type="pres">
      <dgm:prSet presAssocID="{1EAF9FE5-1079-4C0D-BF48-E9D63779834D}" presName="hierRoot1" presStyleCnt="0">
        <dgm:presLayoutVars>
          <dgm:hierBranch val="init"/>
        </dgm:presLayoutVars>
      </dgm:prSet>
      <dgm:spPr/>
    </dgm:pt>
    <dgm:pt modelId="{77BC4815-685F-4CF0-99FD-B720E27EC685}" type="pres">
      <dgm:prSet presAssocID="{1EAF9FE5-1079-4C0D-BF48-E9D63779834D}" presName="rootComposite1" presStyleCnt="0"/>
      <dgm:spPr/>
    </dgm:pt>
    <dgm:pt modelId="{F0B8FF1F-C7F0-414C-84CB-4DF495ED39BB}" type="pres">
      <dgm:prSet presAssocID="{1EAF9FE5-1079-4C0D-BF48-E9D63779834D}" presName="rootText1" presStyleLbl="node0" presStyleIdx="0" presStyleCnt="1" custScaleY="44797" custLinFactNeighborX="0" custLinFactNeighborY="4748">
        <dgm:presLayoutVars>
          <dgm:chPref val="3"/>
        </dgm:presLayoutVars>
      </dgm:prSet>
      <dgm:spPr/>
    </dgm:pt>
    <dgm:pt modelId="{DE33EF8D-1835-4719-8ABA-B70CAD123A49}" type="pres">
      <dgm:prSet presAssocID="{1EAF9FE5-1079-4C0D-BF48-E9D63779834D}" presName="rootConnector1" presStyleLbl="node1" presStyleIdx="0" presStyleCnt="0"/>
      <dgm:spPr/>
    </dgm:pt>
    <dgm:pt modelId="{3098FF7D-BF87-483C-9BB6-5AEA60BB8F08}" type="pres">
      <dgm:prSet presAssocID="{1EAF9FE5-1079-4C0D-BF48-E9D63779834D}" presName="hierChild2" presStyleCnt="0"/>
      <dgm:spPr/>
    </dgm:pt>
    <dgm:pt modelId="{08156BC7-55F9-4D02-9A55-E12218BC8073}" type="pres">
      <dgm:prSet presAssocID="{0D08203D-0D4E-431F-89A7-1CF55995A9CA}" presName="Name37" presStyleLbl="parChTrans1D2" presStyleIdx="0" presStyleCnt="3"/>
      <dgm:spPr/>
    </dgm:pt>
    <dgm:pt modelId="{22A8CE2C-D4AD-4DF6-898B-F8C41CBAEE11}" type="pres">
      <dgm:prSet presAssocID="{C1CA8CE6-C283-4ADA-AFDF-41F69FC6BB23}" presName="hierRoot2" presStyleCnt="0">
        <dgm:presLayoutVars>
          <dgm:hierBranch val="init"/>
        </dgm:presLayoutVars>
      </dgm:prSet>
      <dgm:spPr/>
    </dgm:pt>
    <dgm:pt modelId="{01B5B511-0422-4C5B-AA6F-73FC3EF99972}" type="pres">
      <dgm:prSet presAssocID="{C1CA8CE6-C283-4ADA-AFDF-41F69FC6BB23}" presName="rootComposite" presStyleCnt="0"/>
      <dgm:spPr/>
    </dgm:pt>
    <dgm:pt modelId="{C0F40E92-805C-4496-8D5E-A262119C038E}" type="pres">
      <dgm:prSet presAssocID="{C1CA8CE6-C283-4ADA-AFDF-41F69FC6BB23}" presName="rootText" presStyleLbl="node2" presStyleIdx="0" presStyleCnt="3">
        <dgm:presLayoutVars>
          <dgm:chPref val="3"/>
        </dgm:presLayoutVars>
      </dgm:prSet>
      <dgm:spPr/>
    </dgm:pt>
    <dgm:pt modelId="{4F6C5EEC-C9C0-4731-9AF0-7036DE58FF44}" type="pres">
      <dgm:prSet presAssocID="{C1CA8CE6-C283-4ADA-AFDF-41F69FC6BB23}" presName="rootConnector" presStyleLbl="node2" presStyleIdx="0" presStyleCnt="3"/>
      <dgm:spPr/>
    </dgm:pt>
    <dgm:pt modelId="{5FF513B2-1206-450A-B2F3-29075C17A63C}" type="pres">
      <dgm:prSet presAssocID="{C1CA8CE6-C283-4ADA-AFDF-41F69FC6BB23}" presName="hierChild4" presStyleCnt="0"/>
      <dgm:spPr/>
    </dgm:pt>
    <dgm:pt modelId="{A613EA94-40A7-426E-B43E-25F6F6ACD9DF}" type="pres">
      <dgm:prSet presAssocID="{C1CA8CE6-C283-4ADA-AFDF-41F69FC6BB23}" presName="hierChild5" presStyleCnt="0"/>
      <dgm:spPr/>
    </dgm:pt>
    <dgm:pt modelId="{0C84286A-0EC2-4165-8FDA-2139AA3A1EDB}" type="pres">
      <dgm:prSet presAssocID="{F8E4C030-5BD1-4036-B08D-FF69F7E5241C}" presName="Name37" presStyleLbl="parChTrans1D2" presStyleIdx="1" presStyleCnt="3"/>
      <dgm:spPr/>
    </dgm:pt>
    <dgm:pt modelId="{591BA48A-B378-4ACC-89E4-E5A30A3F756C}" type="pres">
      <dgm:prSet presAssocID="{3D65072B-022A-46F2-8FFA-E427732406C8}" presName="hierRoot2" presStyleCnt="0">
        <dgm:presLayoutVars>
          <dgm:hierBranch val="init"/>
        </dgm:presLayoutVars>
      </dgm:prSet>
      <dgm:spPr/>
    </dgm:pt>
    <dgm:pt modelId="{CC557501-2B65-4A8B-9CB8-7A2DC9617E7B}" type="pres">
      <dgm:prSet presAssocID="{3D65072B-022A-46F2-8FFA-E427732406C8}" presName="rootComposite" presStyleCnt="0"/>
      <dgm:spPr/>
    </dgm:pt>
    <dgm:pt modelId="{2501573F-0339-47D6-94BD-CDE68EE8B345}" type="pres">
      <dgm:prSet presAssocID="{3D65072B-022A-46F2-8FFA-E427732406C8}" presName="rootText" presStyleLbl="node2" presStyleIdx="1" presStyleCnt="3">
        <dgm:presLayoutVars>
          <dgm:chPref val="3"/>
        </dgm:presLayoutVars>
      </dgm:prSet>
      <dgm:spPr/>
    </dgm:pt>
    <dgm:pt modelId="{55CF652B-E7D5-4144-8421-0544A98DBFF5}" type="pres">
      <dgm:prSet presAssocID="{3D65072B-022A-46F2-8FFA-E427732406C8}" presName="rootConnector" presStyleLbl="node2" presStyleIdx="1" presStyleCnt="3"/>
      <dgm:spPr/>
    </dgm:pt>
    <dgm:pt modelId="{2411CAF7-4C2B-4045-BA7D-B838B8DF7260}" type="pres">
      <dgm:prSet presAssocID="{3D65072B-022A-46F2-8FFA-E427732406C8}" presName="hierChild4" presStyleCnt="0"/>
      <dgm:spPr/>
    </dgm:pt>
    <dgm:pt modelId="{4689C784-EA83-4751-B813-B25B3CA8DAC5}" type="pres">
      <dgm:prSet presAssocID="{3D65072B-022A-46F2-8FFA-E427732406C8}" presName="hierChild5" presStyleCnt="0"/>
      <dgm:spPr/>
    </dgm:pt>
    <dgm:pt modelId="{1BA82070-41A2-4629-A0EF-9C14C88EA039}" type="pres">
      <dgm:prSet presAssocID="{6ECB38C4-BB47-4B83-A4E6-1B9AA3737F5F}" presName="Name37" presStyleLbl="parChTrans1D2" presStyleIdx="2" presStyleCnt="3"/>
      <dgm:spPr/>
    </dgm:pt>
    <dgm:pt modelId="{1372798F-383B-4527-B03F-463E4A6733F0}" type="pres">
      <dgm:prSet presAssocID="{900F85CD-9FDB-418F-9028-A8C8C2CF2755}" presName="hierRoot2" presStyleCnt="0">
        <dgm:presLayoutVars>
          <dgm:hierBranch val="init"/>
        </dgm:presLayoutVars>
      </dgm:prSet>
      <dgm:spPr/>
    </dgm:pt>
    <dgm:pt modelId="{8E88AE17-F52B-4169-AEBB-941B0E384770}" type="pres">
      <dgm:prSet presAssocID="{900F85CD-9FDB-418F-9028-A8C8C2CF2755}" presName="rootComposite" presStyleCnt="0"/>
      <dgm:spPr/>
    </dgm:pt>
    <dgm:pt modelId="{E10BF6D9-DDE3-4E21-A23B-34EC9D59A57C}" type="pres">
      <dgm:prSet presAssocID="{900F85CD-9FDB-418F-9028-A8C8C2CF2755}" presName="rootText" presStyleLbl="node2" presStyleIdx="2" presStyleCnt="3">
        <dgm:presLayoutVars>
          <dgm:chPref val="3"/>
        </dgm:presLayoutVars>
      </dgm:prSet>
      <dgm:spPr/>
    </dgm:pt>
    <dgm:pt modelId="{694E94C6-49B0-4858-B50A-4546ECB9253A}" type="pres">
      <dgm:prSet presAssocID="{900F85CD-9FDB-418F-9028-A8C8C2CF2755}" presName="rootConnector" presStyleLbl="node2" presStyleIdx="2" presStyleCnt="3"/>
      <dgm:spPr/>
    </dgm:pt>
    <dgm:pt modelId="{AB84A716-2A6F-4238-8541-BE2465802F17}" type="pres">
      <dgm:prSet presAssocID="{900F85CD-9FDB-418F-9028-A8C8C2CF2755}" presName="hierChild4" presStyleCnt="0"/>
      <dgm:spPr/>
    </dgm:pt>
    <dgm:pt modelId="{41E0B7D9-B422-4121-B091-C491C9E969F2}" type="pres">
      <dgm:prSet presAssocID="{900F85CD-9FDB-418F-9028-A8C8C2CF2755}" presName="hierChild5" presStyleCnt="0"/>
      <dgm:spPr/>
    </dgm:pt>
    <dgm:pt modelId="{C51685B6-2B5E-4964-8D57-59094A7DCE0F}" type="pres">
      <dgm:prSet presAssocID="{1EAF9FE5-1079-4C0D-BF48-E9D63779834D}" presName="hierChild3" presStyleCnt="0"/>
      <dgm:spPr/>
    </dgm:pt>
  </dgm:ptLst>
  <dgm:cxnLst>
    <dgm:cxn modelId="{D4F5CC02-FD27-42A2-89C5-24506D7DD68A}" srcId="{1EAF9FE5-1079-4C0D-BF48-E9D63779834D}" destId="{C1CA8CE6-C283-4ADA-AFDF-41F69FC6BB23}" srcOrd="0" destOrd="0" parTransId="{0D08203D-0D4E-431F-89A7-1CF55995A9CA}" sibTransId="{5FC20D4E-2308-435A-9113-F67CEC3AD996}"/>
    <dgm:cxn modelId="{D11F0905-2B3A-492D-897E-22400F44164F}" type="presOf" srcId="{1EAF9FE5-1079-4C0D-BF48-E9D63779834D}" destId="{DE33EF8D-1835-4719-8ABA-B70CAD123A49}" srcOrd="1" destOrd="0" presId="urn:microsoft.com/office/officeart/2005/8/layout/orgChart1"/>
    <dgm:cxn modelId="{342ADF0B-89E3-4212-869B-8A5DCE24AF01}" type="presOf" srcId="{900F85CD-9FDB-418F-9028-A8C8C2CF2755}" destId="{694E94C6-49B0-4858-B50A-4546ECB9253A}" srcOrd="1" destOrd="0" presId="urn:microsoft.com/office/officeart/2005/8/layout/orgChart1"/>
    <dgm:cxn modelId="{1A7D2E13-2A22-46BC-9D9E-F282476603C8}" type="presOf" srcId="{F8E4C030-5BD1-4036-B08D-FF69F7E5241C}" destId="{0C84286A-0EC2-4165-8FDA-2139AA3A1EDB}" srcOrd="0" destOrd="0" presId="urn:microsoft.com/office/officeart/2005/8/layout/orgChart1"/>
    <dgm:cxn modelId="{D3B0B015-28E5-4EF7-B0B6-71384056A763}" type="presOf" srcId="{A4B4A1BE-5D4C-46D4-853F-CD0E15BAD58A}" destId="{AE061BD1-F356-4B5D-9837-D615B54BA1AE}" srcOrd="0" destOrd="0" presId="urn:microsoft.com/office/officeart/2005/8/layout/orgChart1"/>
    <dgm:cxn modelId="{17972219-8A95-47D8-99A3-04C9D75A8E89}" srcId="{1EAF9FE5-1079-4C0D-BF48-E9D63779834D}" destId="{900F85CD-9FDB-418F-9028-A8C8C2CF2755}" srcOrd="2" destOrd="0" parTransId="{6ECB38C4-BB47-4B83-A4E6-1B9AA3737F5F}" sibTransId="{5AC8426C-1C40-49A2-A18C-969C99EDC501}"/>
    <dgm:cxn modelId="{F2091830-9573-4C17-BC20-C0381B77D78F}" type="presOf" srcId="{900F85CD-9FDB-418F-9028-A8C8C2CF2755}" destId="{E10BF6D9-DDE3-4E21-A23B-34EC9D59A57C}" srcOrd="0" destOrd="0" presId="urn:microsoft.com/office/officeart/2005/8/layout/orgChart1"/>
    <dgm:cxn modelId="{074E6235-4992-42C7-B5E8-FC8CE4E19F84}" srcId="{A4B4A1BE-5D4C-46D4-853F-CD0E15BAD58A}" destId="{1EAF9FE5-1079-4C0D-BF48-E9D63779834D}" srcOrd="0" destOrd="0" parTransId="{84CB0251-600D-4897-8822-D3083A8DD224}" sibTransId="{87A67FF2-6211-47DC-BE35-26DC6113EC50}"/>
    <dgm:cxn modelId="{1FAF4C38-C1BB-4A59-8E14-48F621DCA070}" type="presOf" srcId="{C1CA8CE6-C283-4ADA-AFDF-41F69FC6BB23}" destId="{4F6C5EEC-C9C0-4731-9AF0-7036DE58FF44}" srcOrd="1" destOrd="0" presId="urn:microsoft.com/office/officeart/2005/8/layout/orgChart1"/>
    <dgm:cxn modelId="{66A8B466-E89B-4E18-8A37-2A365462DA6A}" type="presOf" srcId="{6ECB38C4-BB47-4B83-A4E6-1B9AA3737F5F}" destId="{1BA82070-41A2-4629-A0EF-9C14C88EA039}" srcOrd="0" destOrd="0" presId="urn:microsoft.com/office/officeart/2005/8/layout/orgChart1"/>
    <dgm:cxn modelId="{D544A249-94FC-4FC7-B5AD-382320DE0DB8}" type="presOf" srcId="{C1CA8CE6-C283-4ADA-AFDF-41F69FC6BB23}" destId="{C0F40E92-805C-4496-8D5E-A262119C038E}" srcOrd="0" destOrd="0" presId="urn:microsoft.com/office/officeart/2005/8/layout/orgChart1"/>
    <dgm:cxn modelId="{1074D34B-7004-485D-88DA-F7BB60DF5866}" type="presOf" srcId="{3D65072B-022A-46F2-8FFA-E427732406C8}" destId="{55CF652B-E7D5-4144-8421-0544A98DBFF5}" srcOrd="1" destOrd="0" presId="urn:microsoft.com/office/officeart/2005/8/layout/orgChart1"/>
    <dgm:cxn modelId="{450290B5-F986-4EB9-B2FC-D46389E83AAC}" type="presOf" srcId="{1EAF9FE5-1079-4C0D-BF48-E9D63779834D}" destId="{F0B8FF1F-C7F0-414C-84CB-4DF495ED39BB}" srcOrd="0" destOrd="0" presId="urn:microsoft.com/office/officeart/2005/8/layout/orgChart1"/>
    <dgm:cxn modelId="{31053EBC-3D4D-4CFE-B70A-2A675098CCCE}" type="presOf" srcId="{3D65072B-022A-46F2-8FFA-E427732406C8}" destId="{2501573F-0339-47D6-94BD-CDE68EE8B345}" srcOrd="0" destOrd="0" presId="urn:microsoft.com/office/officeart/2005/8/layout/orgChart1"/>
    <dgm:cxn modelId="{784762D3-ED92-48D2-8BB2-6A89ADF544C0}" srcId="{1EAF9FE5-1079-4C0D-BF48-E9D63779834D}" destId="{3D65072B-022A-46F2-8FFA-E427732406C8}" srcOrd="1" destOrd="0" parTransId="{F8E4C030-5BD1-4036-B08D-FF69F7E5241C}" sibTransId="{C5582EA6-ADA2-4530-BD67-32ABF0D336E7}"/>
    <dgm:cxn modelId="{9D937CEF-2ED4-43AC-8163-5622EC328656}" type="presOf" srcId="{0D08203D-0D4E-431F-89A7-1CF55995A9CA}" destId="{08156BC7-55F9-4D02-9A55-E12218BC8073}" srcOrd="0" destOrd="0" presId="urn:microsoft.com/office/officeart/2005/8/layout/orgChart1"/>
    <dgm:cxn modelId="{0F5BAC2F-5CD9-45EA-981D-93A3BA453DA8}" type="presParOf" srcId="{AE061BD1-F356-4B5D-9837-D615B54BA1AE}" destId="{FE8AB871-D8C9-4C29-BF29-7F754A9F3991}" srcOrd="0" destOrd="0" presId="urn:microsoft.com/office/officeart/2005/8/layout/orgChart1"/>
    <dgm:cxn modelId="{B4E1C83A-91BD-4FE4-BD3D-CA96A3918141}" type="presParOf" srcId="{FE8AB871-D8C9-4C29-BF29-7F754A9F3991}" destId="{77BC4815-685F-4CF0-99FD-B720E27EC685}" srcOrd="0" destOrd="0" presId="urn:microsoft.com/office/officeart/2005/8/layout/orgChart1"/>
    <dgm:cxn modelId="{AA9DDE2C-DE1A-41A2-B1E6-EBB42357EB03}" type="presParOf" srcId="{77BC4815-685F-4CF0-99FD-B720E27EC685}" destId="{F0B8FF1F-C7F0-414C-84CB-4DF495ED39BB}" srcOrd="0" destOrd="0" presId="urn:microsoft.com/office/officeart/2005/8/layout/orgChart1"/>
    <dgm:cxn modelId="{CF4DDE8F-EBC9-45B0-AB38-983F7E09BA7F}" type="presParOf" srcId="{77BC4815-685F-4CF0-99FD-B720E27EC685}" destId="{DE33EF8D-1835-4719-8ABA-B70CAD123A49}" srcOrd="1" destOrd="0" presId="urn:microsoft.com/office/officeart/2005/8/layout/orgChart1"/>
    <dgm:cxn modelId="{46B1F403-C40B-4CF4-A20B-18651D368899}" type="presParOf" srcId="{FE8AB871-D8C9-4C29-BF29-7F754A9F3991}" destId="{3098FF7D-BF87-483C-9BB6-5AEA60BB8F08}" srcOrd="1" destOrd="0" presId="urn:microsoft.com/office/officeart/2005/8/layout/orgChart1"/>
    <dgm:cxn modelId="{36EDB5A1-5A2B-4333-8DD1-80ADDC29A6D3}" type="presParOf" srcId="{3098FF7D-BF87-483C-9BB6-5AEA60BB8F08}" destId="{08156BC7-55F9-4D02-9A55-E12218BC8073}" srcOrd="0" destOrd="0" presId="urn:microsoft.com/office/officeart/2005/8/layout/orgChart1"/>
    <dgm:cxn modelId="{F386858E-D454-414A-B7E1-3FDDCC706393}" type="presParOf" srcId="{3098FF7D-BF87-483C-9BB6-5AEA60BB8F08}" destId="{22A8CE2C-D4AD-4DF6-898B-F8C41CBAEE11}" srcOrd="1" destOrd="0" presId="urn:microsoft.com/office/officeart/2005/8/layout/orgChart1"/>
    <dgm:cxn modelId="{36D2E07E-09BD-4850-97CF-700B02AA9238}" type="presParOf" srcId="{22A8CE2C-D4AD-4DF6-898B-F8C41CBAEE11}" destId="{01B5B511-0422-4C5B-AA6F-73FC3EF99972}" srcOrd="0" destOrd="0" presId="urn:microsoft.com/office/officeart/2005/8/layout/orgChart1"/>
    <dgm:cxn modelId="{00DBC02E-07C6-40CD-B137-E25A94AE03CA}" type="presParOf" srcId="{01B5B511-0422-4C5B-AA6F-73FC3EF99972}" destId="{C0F40E92-805C-4496-8D5E-A262119C038E}" srcOrd="0" destOrd="0" presId="urn:microsoft.com/office/officeart/2005/8/layout/orgChart1"/>
    <dgm:cxn modelId="{7163C965-88D4-4187-AD3C-E79AE8E5FCA1}" type="presParOf" srcId="{01B5B511-0422-4C5B-AA6F-73FC3EF99972}" destId="{4F6C5EEC-C9C0-4731-9AF0-7036DE58FF44}" srcOrd="1" destOrd="0" presId="urn:microsoft.com/office/officeart/2005/8/layout/orgChart1"/>
    <dgm:cxn modelId="{D865D356-E0B0-4B1C-ACDF-EDF45DCD5213}" type="presParOf" srcId="{22A8CE2C-D4AD-4DF6-898B-F8C41CBAEE11}" destId="{5FF513B2-1206-450A-B2F3-29075C17A63C}" srcOrd="1" destOrd="0" presId="urn:microsoft.com/office/officeart/2005/8/layout/orgChart1"/>
    <dgm:cxn modelId="{6ADD2429-EB44-4B88-8E50-C11962AE353F}" type="presParOf" srcId="{22A8CE2C-D4AD-4DF6-898B-F8C41CBAEE11}" destId="{A613EA94-40A7-426E-B43E-25F6F6ACD9DF}" srcOrd="2" destOrd="0" presId="urn:microsoft.com/office/officeart/2005/8/layout/orgChart1"/>
    <dgm:cxn modelId="{78A21388-7A22-411C-B762-609675C22114}" type="presParOf" srcId="{3098FF7D-BF87-483C-9BB6-5AEA60BB8F08}" destId="{0C84286A-0EC2-4165-8FDA-2139AA3A1EDB}" srcOrd="2" destOrd="0" presId="urn:microsoft.com/office/officeart/2005/8/layout/orgChart1"/>
    <dgm:cxn modelId="{6ABE1763-00F3-4079-AB75-3494BFE33F5B}" type="presParOf" srcId="{3098FF7D-BF87-483C-9BB6-5AEA60BB8F08}" destId="{591BA48A-B378-4ACC-89E4-E5A30A3F756C}" srcOrd="3" destOrd="0" presId="urn:microsoft.com/office/officeart/2005/8/layout/orgChart1"/>
    <dgm:cxn modelId="{60686CCA-84F1-481A-913C-08D334088571}" type="presParOf" srcId="{591BA48A-B378-4ACC-89E4-E5A30A3F756C}" destId="{CC557501-2B65-4A8B-9CB8-7A2DC9617E7B}" srcOrd="0" destOrd="0" presId="urn:microsoft.com/office/officeart/2005/8/layout/orgChart1"/>
    <dgm:cxn modelId="{CAC71F86-91AD-430F-844A-381AC759E25A}" type="presParOf" srcId="{CC557501-2B65-4A8B-9CB8-7A2DC9617E7B}" destId="{2501573F-0339-47D6-94BD-CDE68EE8B345}" srcOrd="0" destOrd="0" presId="urn:microsoft.com/office/officeart/2005/8/layout/orgChart1"/>
    <dgm:cxn modelId="{90F3E1D2-4A59-49F8-8A9A-42151ADE781D}" type="presParOf" srcId="{CC557501-2B65-4A8B-9CB8-7A2DC9617E7B}" destId="{55CF652B-E7D5-4144-8421-0544A98DBFF5}" srcOrd="1" destOrd="0" presId="urn:microsoft.com/office/officeart/2005/8/layout/orgChart1"/>
    <dgm:cxn modelId="{2720B6D2-01C9-498A-86B6-7B14231249BC}" type="presParOf" srcId="{591BA48A-B378-4ACC-89E4-E5A30A3F756C}" destId="{2411CAF7-4C2B-4045-BA7D-B838B8DF7260}" srcOrd="1" destOrd="0" presId="urn:microsoft.com/office/officeart/2005/8/layout/orgChart1"/>
    <dgm:cxn modelId="{0B2B7D63-45B4-4E78-8DEF-A0501177F253}" type="presParOf" srcId="{591BA48A-B378-4ACC-89E4-E5A30A3F756C}" destId="{4689C784-EA83-4751-B813-B25B3CA8DAC5}" srcOrd="2" destOrd="0" presId="urn:microsoft.com/office/officeart/2005/8/layout/orgChart1"/>
    <dgm:cxn modelId="{B31F3032-962D-46C6-8408-8083B7EA50FB}" type="presParOf" srcId="{3098FF7D-BF87-483C-9BB6-5AEA60BB8F08}" destId="{1BA82070-41A2-4629-A0EF-9C14C88EA039}" srcOrd="4" destOrd="0" presId="urn:microsoft.com/office/officeart/2005/8/layout/orgChart1"/>
    <dgm:cxn modelId="{BC9C5838-294A-4780-ABD1-332F0217291F}" type="presParOf" srcId="{3098FF7D-BF87-483C-9BB6-5AEA60BB8F08}" destId="{1372798F-383B-4527-B03F-463E4A6733F0}" srcOrd="5" destOrd="0" presId="urn:microsoft.com/office/officeart/2005/8/layout/orgChart1"/>
    <dgm:cxn modelId="{4FB226FA-CAFB-45B0-ADCC-6A1DFD6AF1CF}" type="presParOf" srcId="{1372798F-383B-4527-B03F-463E4A6733F0}" destId="{8E88AE17-F52B-4169-AEBB-941B0E384770}" srcOrd="0" destOrd="0" presId="urn:microsoft.com/office/officeart/2005/8/layout/orgChart1"/>
    <dgm:cxn modelId="{749CA5CA-5DA2-4A0A-A188-B0168BB1269F}" type="presParOf" srcId="{8E88AE17-F52B-4169-AEBB-941B0E384770}" destId="{E10BF6D9-DDE3-4E21-A23B-34EC9D59A57C}" srcOrd="0" destOrd="0" presId="urn:microsoft.com/office/officeart/2005/8/layout/orgChart1"/>
    <dgm:cxn modelId="{8E9E6C93-251A-424F-B780-5806E0E37228}" type="presParOf" srcId="{8E88AE17-F52B-4169-AEBB-941B0E384770}" destId="{694E94C6-49B0-4858-B50A-4546ECB9253A}" srcOrd="1" destOrd="0" presId="urn:microsoft.com/office/officeart/2005/8/layout/orgChart1"/>
    <dgm:cxn modelId="{28844B83-BA3A-4644-A296-B70A6E9CDC43}" type="presParOf" srcId="{1372798F-383B-4527-B03F-463E4A6733F0}" destId="{AB84A716-2A6F-4238-8541-BE2465802F17}" srcOrd="1" destOrd="0" presId="urn:microsoft.com/office/officeart/2005/8/layout/orgChart1"/>
    <dgm:cxn modelId="{94D60BCD-ED1A-45B8-8873-18A6437FA0FC}" type="presParOf" srcId="{1372798F-383B-4527-B03F-463E4A6733F0}" destId="{41E0B7D9-B422-4121-B091-C491C9E969F2}" srcOrd="2" destOrd="0" presId="urn:microsoft.com/office/officeart/2005/8/layout/orgChart1"/>
    <dgm:cxn modelId="{ED793693-8C9D-4221-8E8C-17FFAB2FA3CB}" type="presParOf" srcId="{FE8AB871-D8C9-4C29-BF29-7F754A9F3991}" destId="{C51685B6-2B5E-4964-8D57-59094A7DCE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2070-41A2-4629-A0EF-9C14C88EA039}">
      <dsp:nvSpPr>
        <dsp:cNvPr id="0" name=""/>
        <dsp:cNvSpPr/>
      </dsp:nvSpPr>
      <dsp:spPr>
        <a:xfrm>
          <a:off x="4076898" y="2314707"/>
          <a:ext cx="2884435" cy="444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10"/>
              </a:lnTo>
              <a:lnTo>
                <a:pt x="2884435" y="193710"/>
              </a:lnTo>
              <a:lnTo>
                <a:pt x="2884435" y="444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4286A-0EC2-4165-8FDA-2139AA3A1EDB}">
      <dsp:nvSpPr>
        <dsp:cNvPr id="0" name=""/>
        <dsp:cNvSpPr/>
      </dsp:nvSpPr>
      <dsp:spPr>
        <a:xfrm>
          <a:off x="4031179" y="2314707"/>
          <a:ext cx="91440" cy="444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6BC7-55F9-4D02-9A55-E12218BC8073}">
      <dsp:nvSpPr>
        <dsp:cNvPr id="0" name=""/>
        <dsp:cNvSpPr/>
      </dsp:nvSpPr>
      <dsp:spPr>
        <a:xfrm>
          <a:off x="1192463" y="2314707"/>
          <a:ext cx="2884435" cy="444012"/>
        </a:xfrm>
        <a:custGeom>
          <a:avLst/>
          <a:gdLst/>
          <a:ahLst/>
          <a:cxnLst/>
          <a:rect l="0" t="0" r="0" b="0"/>
          <a:pathLst>
            <a:path>
              <a:moveTo>
                <a:pt x="2884435" y="0"/>
              </a:moveTo>
              <a:lnTo>
                <a:pt x="2884435" y="193710"/>
              </a:lnTo>
              <a:lnTo>
                <a:pt x="0" y="193710"/>
              </a:lnTo>
              <a:lnTo>
                <a:pt x="0" y="444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8FF1F-C7F0-414C-84CB-4DF495ED39BB}">
      <dsp:nvSpPr>
        <dsp:cNvPr id="0" name=""/>
        <dsp:cNvSpPr/>
      </dsp:nvSpPr>
      <dsp:spPr>
        <a:xfrm>
          <a:off x="2884983" y="1780765"/>
          <a:ext cx="2383831" cy="533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Dispositif « off </a:t>
          </a:r>
          <a:r>
            <a:rPr lang="fr-FR" sz="1800" kern="1200" dirty="0" err="1"/>
            <a:t>farm</a:t>
          </a:r>
          <a:r>
            <a:rPr lang="fr-FR" sz="1800" kern="1200" dirty="0"/>
            <a:t> »</a:t>
          </a:r>
        </a:p>
      </dsp:txBody>
      <dsp:txXfrm>
        <a:off x="2884983" y="1780765"/>
        <a:ext cx="2383831" cy="533942"/>
      </dsp:txXfrm>
    </dsp:sp>
    <dsp:sp modelId="{C0F40E92-805C-4496-8D5E-A262119C038E}">
      <dsp:nvSpPr>
        <dsp:cNvPr id="0" name=""/>
        <dsp:cNvSpPr/>
      </dsp:nvSpPr>
      <dsp:spPr>
        <a:xfrm>
          <a:off x="547" y="2758720"/>
          <a:ext cx="2383831" cy="1191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Soutien aux entreprises de la filière équine</a:t>
          </a:r>
        </a:p>
      </dsp:txBody>
      <dsp:txXfrm>
        <a:off x="547" y="2758720"/>
        <a:ext cx="2383831" cy="1191915"/>
      </dsp:txXfrm>
    </dsp:sp>
    <dsp:sp modelId="{2501573F-0339-47D6-94BD-CDE68EE8B345}">
      <dsp:nvSpPr>
        <dsp:cNvPr id="0" name=""/>
        <dsp:cNvSpPr/>
      </dsp:nvSpPr>
      <dsp:spPr>
        <a:xfrm>
          <a:off x="2884983" y="2758720"/>
          <a:ext cx="2383831" cy="1191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Soutien aux industries agro-alimentaires et aux scieries</a:t>
          </a:r>
        </a:p>
      </dsp:txBody>
      <dsp:txXfrm>
        <a:off x="2884983" y="2758720"/>
        <a:ext cx="2383831" cy="1191915"/>
      </dsp:txXfrm>
    </dsp:sp>
    <dsp:sp modelId="{E10BF6D9-DDE3-4E21-A23B-34EC9D59A57C}">
      <dsp:nvSpPr>
        <dsp:cNvPr id="0" name=""/>
        <dsp:cNvSpPr/>
      </dsp:nvSpPr>
      <dsp:spPr>
        <a:xfrm>
          <a:off x="5769419" y="2758720"/>
          <a:ext cx="2383831" cy="1191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Soutien aux entreprises de services (travaux agricoles, forestiers…)</a:t>
          </a:r>
        </a:p>
      </dsp:txBody>
      <dsp:txXfrm>
        <a:off x="5769419" y="2758720"/>
        <a:ext cx="2383831" cy="119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D59D-3212-438A-A3EF-8CEBF22593D0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5124-0951-4BBC-BF41-580A92BA4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2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9BF81-9290-9542-8FAC-CA9679661B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92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9BF81-9290-9542-8FAC-CA9679661B2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21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05124-0951-4BBC-BF41-580A92BA48D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08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05124-0951-4BBC-BF41-580A92BA48D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94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05124-0951-4BBC-BF41-580A92BA48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3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05124-0951-4BBC-BF41-580A92BA48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6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05124-0951-4BBC-BF41-580A92BA48D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3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://www.normandie.frwww.europe-en-normandie.eul&#8217;europes&#8217;engage/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sv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://www.normandie.frwww.europe-en-normandie.eul&#8217;europes&#8217;engage/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-en-normandie.eu/" TargetMode="Externa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2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7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445127"/>
            <a:ext cx="1244112" cy="1285493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14351" y="1918607"/>
            <a:ext cx="8123237" cy="3747181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  <a:latin typeface="+mj-lt"/>
              </a:defRPr>
            </a:lvl1pPr>
            <a:lvl2pPr>
              <a:defRPr sz="1800" b="0">
                <a:solidFill>
                  <a:srgbClr val="002060"/>
                </a:solidFill>
                <a:latin typeface="+mj-lt"/>
              </a:defRPr>
            </a:lvl2pPr>
            <a:lvl3pPr>
              <a:defRPr sz="1600">
                <a:solidFill>
                  <a:srgbClr val="002060"/>
                </a:solidFill>
                <a:latin typeface="+mj-lt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514351" y="1271153"/>
            <a:ext cx="8123237" cy="459467"/>
          </a:xfrm>
        </p:spPr>
        <p:txBody>
          <a:bodyPr>
            <a:normAutofit/>
          </a:bodyPr>
          <a:lstStyle>
            <a:lvl1pPr algn="r">
              <a:defRPr lang="fr-FR" sz="1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5024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8608032" y="6469914"/>
            <a:ext cx="43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E62060-3194-FF4A-B18C-9B7C220C7C72}" type="slidenum">
              <a:rPr lang="fr-FR" sz="1000" smtClean="0">
                <a:solidFill>
                  <a:srgbClr val="108BDE"/>
                </a:solidFill>
                <a:latin typeface="Arial"/>
                <a:cs typeface="Arial"/>
              </a:rPr>
              <a:t>‹N°›</a:t>
            </a:fld>
            <a:endParaRPr lang="fr-FR" sz="1000" dirty="0">
              <a:solidFill>
                <a:srgbClr val="108BDE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8705728" y="6273800"/>
            <a:ext cx="438272" cy="4296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fld id="{44505D16-1139-C744-BBED-565A522D56C5}" type="slidenum">
              <a:rPr lang="fr-FR" sz="1100" b="0" smtClean="0">
                <a:solidFill>
                  <a:srgbClr val="108BDE"/>
                </a:solidFill>
                <a:latin typeface="Arial"/>
                <a:cs typeface="Arial"/>
              </a:rPr>
              <a:t>‹N°›</a:t>
            </a:fld>
            <a:endParaRPr lang="fr-FR" sz="1100" b="0" dirty="0">
              <a:solidFill>
                <a:srgbClr val="108BDE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3FAD21-1376-4B68-8674-B23564CA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500981" y="777507"/>
            <a:ext cx="8142038" cy="4914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400" baseline="0">
                <a:solidFill>
                  <a:srgbClr val="108BDE"/>
                </a:solidFill>
                <a:latin typeface="Arial"/>
                <a:cs typeface="Arial"/>
              </a:defRPr>
            </a:lvl1pPr>
          </a:lstStyle>
          <a:p>
            <a:r>
              <a:rPr lang="fr-FR" dirty="0" err="1"/>
              <a:t>Slide</a:t>
            </a:r>
            <a:r>
              <a:rPr lang="fr-FR" dirty="0"/>
              <a:t> contenu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57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3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PT REGION NORMAND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1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4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89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73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4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77" indent="0">
              <a:buNone/>
              <a:defRPr sz="1198"/>
            </a:lvl2pPr>
            <a:lvl3pPr marL="892152" indent="0">
              <a:buNone/>
              <a:defRPr sz="941"/>
            </a:lvl3pPr>
            <a:lvl4pPr marL="1338229" indent="0">
              <a:buNone/>
              <a:defRPr sz="856"/>
            </a:lvl4pPr>
            <a:lvl5pPr marL="1784304" indent="0">
              <a:buNone/>
              <a:defRPr sz="856"/>
            </a:lvl5pPr>
            <a:lvl6pPr marL="2230381" indent="0">
              <a:buNone/>
              <a:defRPr sz="856"/>
            </a:lvl6pPr>
            <a:lvl7pPr marL="2676457" indent="0">
              <a:buNone/>
              <a:defRPr sz="856"/>
            </a:lvl7pPr>
            <a:lvl8pPr marL="3122531" indent="0">
              <a:buNone/>
              <a:defRPr sz="856"/>
            </a:lvl8pPr>
            <a:lvl9pPr marL="3568608" indent="0">
              <a:buNone/>
              <a:defRPr sz="85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6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080"/>
            </a:lvl1pPr>
            <a:lvl2pPr marL="446077" indent="0">
              <a:buNone/>
              <a:defRPr sz="2738"/>
            </a:lvl2pPr>
            <a:lvl3pPr marL="892152" indent="0">
              <a:buNone/>
              <a:defRPr sz="2310"/>
            </a:lvl3pPr>
            <a:lvl4pPr marL="1338229" indent="0">
              <a:buNone/>
              <a:defRPr sz="1968"/>
            </a:lvl4pPr>
            <a:lvl5pPr marL="1784304" indent="0">
              <a:buNone/>
              <a:defRPr sz="1968"/>
            </a:lvl5pPr>
            <a:lvl6pPr marL="2230381" indent="0">
              <a:buNone/>
              <a:defRPr sz="1968"/>
            </a:lvl6pPr>
            <a:lvl7pPr marL="2676457" indent="0">
              <a:buNone/>
              <a:defRPr sz="1968"/>
            </a:lvl7pPr>
            <a:lvl8pPr marL="3122531" indent="0">
              <a:buNone/>
              <a:defRPr sz="1968"/>
            </a:lvl8pPr>
            <a:lvl9pPr marL="3568608" indent="0">
              <a:buNone/>
              <a:defRPr sz="1968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77" indent="0">
              <a:buNone/>
              <a:defRPr sz="1198"/>
            </a:lvl2pPr>
            <a:lvl3pPr marL="892152" indent="0">
              <a:buNone/>
              <a:defRPr sz="941"/>
            </a:lvl3pPr>
            <a:lvl4pPr marL="1338229" indent="0">
              <a:buNone/>
              <a:defRPr sz="856"/>
            </a:lvl4pPr>
            <a:lvl5pPr marL="1784304" indent="0">
              <a:buNone/>
              <a:defRPr sz="856"/>
            </a:lvl5pPr>
            <a:lvl6pPr marL="2230381" indent="0">
              <a:buNone/>
              <a:defRPr sz="856"/>
            </a:lvl6pPr>
            <a:lvl7pPr marL="2676457" indent="0">
              <a:buNone/>
              <a:defRPr sz="856"/>
            </a:lvl7pPr>
            <a:lvl8pPr marL="3122531" indent="0">
              <a:buNone/>
              <a:defRPr sz="856"/>
            </a:lvl8pPr>
            <a:lvl9pPr marL="3568608" indent="0">
              <a:buNone/>
              <a:defRPr sz="85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276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441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847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5414313D-D692-4277-B96B-127EFF086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144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564958B0-E6FC-4099-BD48-78798687CC79}"/>
              </a:ext>
            </a:extLst>
          </p:cNvPr>
          <p:cNvSpPr/>
          <p:nvPr/>
        </p:nvSpPr>
        <p:spPr>
          <a:xfrm>
            <a:off x="97015" y="2833426"/>
            <a:ext cx="4052955" cy="289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sz="1034" noProof="0"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FFB60039-A384-444F-9DA6-B1EDDC145092}"/>
              </a:ext>
            </a:extLst>
          </p:cNvPr>
          <p:cNvSpPr/>
          <p:nvPr/>
        </p:nvSpPr>
        <p:spPr>
          <a:xfrm>
            <a:off x="1335704" y="2421589"/>
            <a:ext cx="1330141" cy="2636162"/>
          </a:xfrm>
          <a:custGeom>
            <a:avLst/>
            <a:gdLst/>
            <a:ahLst/>
            <a:cxnLst/>
            <a:rect l="l" t="t" r="r" b="b"/>
            <a:pathLst>
              <a:path w="1701164" h="3112135">
                <a:moveTo>
                  <a:pt x="529932" y="1450771"/>
                </a:moveTo>
                <a:lnTo>
                  <a:pt x="352653" y="1445691"/>
                </a:lnTo>
                <a:lnTo>
                  <a:pt x="292239" y="1207084"/>
                </a:lnTo>
                <a:lnTo>
                  <a:pt x="228815" y="1442135"/>
                </a:lnTo>
                <a:lnTo>
                  <a:pt x="0" y="1435569"/>
                </a:lnTo>
                <a:lnTo>
                  <a:pt x="187934" y="1593240"/>
                </a:lnTo>
                <a:lnTo>
                  <a:pt x="119138" y="1848180"/>
                </a:lnTo>
                <a:lnTo>
                  <a:pt x="292239" y="1680654"/>
                </a:lnTo>
                <a:lnTo>
                  <a:pt x="444512" y="1808568"/>
                </a:lnTo>
                <a:lnTo>
                  <a:pt x="388531" y="1587474"/>
                </a:lnTo>
                <a:lnTo>
                  <a:pt x="529932" y="1450771"/>
                </a:lnTo>
                <a:close/>
              </a:path>
              <a:path w="1701164" h="3112135">
                <a:moveTo>
                  <a:pt x="691743" y="2275700"/>
                </a:moveTo>
                <a:lnTo>
                  <a:pt x="539242" y="2329573"/>
                </a:lnTo>
                <a:lnTo>
                  <a:pt x="487654" y="2129104"/>
                </a:lnTo>
                <a:lnTo>
                  <a:pt x="433692" y="2366861"/>
                </a:lnTo>
                <a:lnTo>
                  <a:pt x="240715" y="2435034"/>
                </a:lnTo>
                <a:lnTo>
                  <a:pt x="399135" y="2519222"/>
                </a:lnTo>
                <a:lnTo>
                  <a:pt x="340995" y="2775280"/>
                </a:lnTo>
                <a:lnTo>
                  <a:pt x="487654" y="2566339"/>
                </a:lnTo>
                <a:lnTo>
                  <a:pt x="618159" y="2635681"/>
                </a:lnTo>
                <a:lnTo>
                  <a:pt x="570077" y="2449017"/>
                </a:lnTo>
                <a:lnTo>
                  <a:pt x="691743" y="2275700"/>
                </a:lnTo>
                <a:close/>
              </a:path>
              <a:path w="1701164" h="3112135">
                <a:moveTo>
                  <a:pt x="691743" y="635127"/>
                </a:moveTo>
                <a:lnTo>
                  <a:pt x="539242" y="572503"/>
                </a:lnTo>
                <a:lnTo>
                  <a:pt x="487654" y="332625"/>
                </a:lnTo>
                <a:lnTo>
                  <a:pt x="433692" y="529158"/>
                </a:lnTo>
                <a:lnTo>
                  <a:pt x="240715" y="449910"/>
                </a:lnTo>
                <a:lnTo>
                  <a:pt x="399135" y="655129"/>
                </a:lnTo>
                <a:lnTo>
                  <a:pt x="340995" y="866914"/>
                </a:lnTo>
                <a:lnTo>
                  <a:pt x="487654" y="769861"/>
                </a:lnTo>
                <a:lnTo>
                  <a:pt x="618159" y="939038"/>
                </a:lnTo>
                <a:lnTo>
                  <a:pt x="570077" y="715505"/>
                </a:lnTo>
                <a:lnTo>
                  <a:pt x="691743" y="635127"/>
                </a:lnTo>
                <a:close/>
              </a:path>
              <a:path w="1701164" h="3112135">
                <a:moveTo>
                  <a:pt x="1025690" y="2650032"/>
                </a:moveTo>
                <a:lnTo>
                  <a:pt x="918133" y="2717228"/>
                </a:lnTo>
                <a:lnTo>
                  <a:pt x="882269" y="2557767"/>
                </a:lnTo>
                <a:lnTo>
                  <a:pt x="845045" y="2762885"/>
                </a:lnTo>
                <a:lnTo>
                  <a:pt x="714209" y="2844622"/>
                </a:lnTo>
                <a:lnTo>
                  <a:pt x="821270" y="2893784"/>
                </a:lnTo>
                <a:lnTo>
                  <a:pt x="781659" y="3112020"/>
                </a:lnTo>
                <a:lnTo>
                  <a:pt x="882269" y="2921622"/>
                </a:lnTo>
                <a:lnTo>
                  <a:pt x="973429" y="2963367"/>
                </a:lnTo>
                <a:lnTo>
                  <a:pt x="939622" y="2813050"/>
                </a:lnTo>
                <a:lnTo>
                  <a:pt x="1025690" y="2650032"/>
                </a:lnTo>
                <a:close/>
              </a:path>
              <a:path w="1701164" h="3112135">
                <a:moveTo>
                  <a:pt x="1025690" y="279831"/>
                </a:moveTo>
                <a:lnTo>
                  <a:pt x="918133" y="206463"/>
                </a:lnTo>
                <a:lnTo>
                  <a:pt x="882269" y="0"/>
                </a:lnTo>
                <a:lnTo>
                  <a:pt x="845045" y="156603"/>
                </a:lnTo>
                <a:lnTo>
                  <a:pt x="714209" y="67348"/>
                </a:lnTo>
                <a:lnTo>
                  <a:pt x="821270" y="256298"/>
                </a:lnTo>
                <a:lnTo>
                  <a:pt x="781659" y="422897"/>
                </a:lnTo>
                <a:lnTo>
                  <a:pt x="882269" y="363994"/>
                </a:lnTo>
                <a:lnTo>
                  <a:pt x="973429" y="524865"/>
                </a:lnTo>
                <a:lnTo>
                  <a:pt x="939622" y="330225"/>
                </a:lnTo>
                <a:lnTo>
                  <a:pt x="1025690" y="279831"/>
                </a:lnTo>
                <a:close/>
              </a:path>
              <a:path w="1701164" h="3112135">
                <a:moveTo>
                  <a:pt x="1351241" y="2600388"/>
                </a:moveTo>
                <a:lnTo>
                  <a:pt x="1279588" y="2652560"/>
                </a:lnTo>
                <a:lnTo>
                  <a:pt x="1256017" y="2522575"/>
                </a:lnTo>
                <a:lnTo>
                  <a:pt x="1231734" y="2687383"/>
                </a:lnTo>
                <a:lnTo>
                  <a:pt x="1147800" y="2748496"/>
                </a:lnTo>
                <a:lnTo>
                  <a:pt x="1216329" y="2791930"/>
                </a:lnTo>
                <a:lnTo>
                  <a:pt x="1190802" y="2965170"/>
                </a:lnTo>
                <a:lnTo>
                  <a:pt x="1256017" y="2816949"/>
                </a:lnTo>
                <a:lnTo>
                  <a:pt x="1316228" y="2854998"/>
                </a:lnTo>
                <a:lnTo>
                  <a:pt x="1293774" y="2731097"/>
                </a:lnTo>
                <a:lnTo>
                  <a:pt x="1351241" y="2600388"/>
                </a:lnTo>
                <a:close/>
              </a:path>
              <a:path w="1701164" h="3112135">
                <a:moveTo>
                  <a:pt x="1351241" y="348170"/>
                </a:moveTo>
                <a:lnTo>
                  <a:pt x="1279588" y="291884"/>
                </a:lnTo>
                <a:lnTo>
                  <a:pt x="1256017" y="126149"/>
                </a:lnTo>
                <a:lnTo>
                  <a:pt x="1231734" y="254317"/>
                </a:lnTo>
                <a:lnTo>
                  <a:pt x="1147800" y="188379"/>
                </a:lnTo>
                <a:lnTo>
                  <a:pt x="1216329" y="335432"/>
                </a:lnTo>
                <a:lnTo>
                  <a:pt x="1190802" y="470154"/>
                </a:lnTo>
                <a:lnTo>
                  <a:pt x="1256017" y="420522"/>
                </a:lnTo>
                <a:lnTo>
                  <a:pt x="1316228" y="549783"/>
                </a:lnTo>
                <a:lnTo>
                  <a:pt x="1293774" y="391795"/>
                </a:lnTo>
                <a:lnTo>
                  <a:pt x="1351241" y="348170"/>
                </a:lnTo>
                <a:close/>
              </a:path>
              <a:path w="1701164" h="3112135">
                <a:moveTo>
                  <a:pt x="1577695" y="2305202"/>
                </a:moveTo>
                <a:lnTo>
                  <a:pt x="1526565" y="2337143"/>
                </a:lnTo>
                <a:lnTo>
                  <a:pt x="1509915" y="2223998"/>
                </a:lnTo>
                <a:lnTo>
                  <a:pt x="1492846" y="2358199"/>
                </a:lnTo>
                <a:lnTo>
                  <a:pt x="1434452" y="2394686"/>
                </a:lnTo>
                <a:lnTo>
                  <a:pt x="1482051" y="2442997"/>
                </a:lnTo>
                <a:lnTo>
                  <a:pt x="1464246" y="2582926"/>
                </a:lnTo>
                <a:lnTo>
                  <a:pt x="1509915" y="2471166"/>
                </a:lnTo>
                <a:lnTo>
                  <a:pt x="1552613" y="2514422"/>
                </a:lnTo>
                <a:lnTo>
                  <a:pt x="1536636" y="2405761"/>
                </a:lnTo>
                <a:lnTo>
                  <a:pt x="1577695" y="2305202"/>
                </a:lnTo>
                <a:close/>
              </a:path>
              <a:path w="1701164" h="3112135">
                <a:moveTo>
                  <a:pt x="1577695" y="656374"/>
                </a:moveTo>
                <a:lnTo>
                  <a:pt x="1526565" y="621499"/>
                </a:lnTo>
                <a:lnTo>
                  <a:pt x="1509915" y="486511"/>
                </a:lnTo>
                <a:lnTo>
                  <a:pt x="1492846" y="598487"/>
                </a:lnTo>
                <a:lnTo>
                  <a:pt x="1434452" y="558660"/>
                </a:lnTo>
                <a:lnTo>
                  <a:pt x="1482051" y="669086"/>
                </a:lnTo>
                <a:lnTo>
                  <a:pt x="1464246" y="785837"/>
                </a:lnTo>
                <a:lnTo>
                  <a:pt x="1509915" y="733767"/>
                </a:lnTo>
                <a:lnTo>
                  <a:pt x="1552613" y="832827"/>
                </a:lnTo>
                <a:lnTo>
                  <a:pt x="1536636" y="703186"/>
                </a:lnTo>
                <a:lnTo>
                  <a:pt x="1577695" y="656374"/>
                </a:lnTo>
                <a:close/>
              </a:path>
              <a:path w="1701164" h="3112135">
                <a:moveTo>
                  <a:pt x="1700822" y="1919224"/>
                </a:moveTo>
                <a:lnTo>
                  <a:pt x="1659356" y="1933879"/>
                </a:lnTo>
                <a:lnTo>
                  <a:pt x="1645920" y="1827644"/>
                </a:lnTo>
                <a:lnTo>
                  <a:pt x="1632178" y="1943481"/>
                </a:lnTo>
                <a:lnTo>
                  <a:pt x="1585455" y="1959978"/>
                </a:lnTo>
                <a:lnTo>
                  <a:pt x="1623542" y="2016353"/>
                </a:lnTo>
                <a:lnTo>
                  <a:pt x="1609280" y="2136521"/>
                </a:lnTo>
                <a:lnTo>
                  <a:pt x="1645920" y="2049526"/>
                </a:lnTo>
                <a:lnTo>
                  <a:pt x="1680476" y="2100668"/>
                </a:lnTo>
                <a:lnTo>
                  <a:pt x="1667522" y="1998306"/>
                </a:lnTo>
                <a:lnTo>
                  <a:pt x="1700822" y="19192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lang="fr-FR" sz="1034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A60B90-147E-46C7-8178-EB8CB575C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2110" y="2743200"/>
            <a:ext cx="4126813" cy="10227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323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nom de la présentation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82D844D-8F46-489F-9B40-9F57B2E1E1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3868" y="6227070"/>
            <a:ext cx="537017" cy="430939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9C7CF01-301A-423A-8107-82F1A85D18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69" y="419183"/>
            <a:ext cx="1708062" cy="87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123"/>
              </a:lnSpc>
              <a:spcBef>
                <a:spcPts val="0"/>
              </a:spcBef>
              <a:buNone/>
              <a:defRPr sz="1662" spc="185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1939" b="1" dirty="0"/>
              <a:t>NORMANDIE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08C4063-64EF-4BFA-A2C1-A9C8A5A026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977" y="6227070"/>
            <a:ext cx="1573823" cy="48577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03480F8-7C61-4666-8206-72551D6DA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615" y="533400"/>
            <a:ext cx="4220308" cy="139344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3692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TITRE DE LA DIAPOSITIVE</a:t>
            </a:r>
            <a:endParaRPr lang="fr-FR" dirty="0"/>
          </a:p>
        </p:txBody>
      </p:sp>
      <p:sp>
        <p:nvSpPr>
          <p:cNvPr id="25" name="TextBox 24">
            <a:hlinkClick r:id="rId9"/>
            <a:extLst>
              <a:ext uri="{FF2B5EF4-FFF2-40B4-BE49-F238E27FC236}">
                <a16:creationId xmlns:a16="http://schemas.microsoft.com/office/drawing/2014/main" id="{6A1984AC-C13D-4833-896C-66EA6D598F90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</p:spTree>
    <p:extLst>
      <p:ext uri="{BB962C8B-B14F-4D97-AF65-F5344CB8AC3E}">
        <p14:creationId xmlns:p14="http://schemas.microsoft.com/office/powerpoint/2010/main" val="1433085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0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25A59A91-475B-4A5E-B603-40FFD9F3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144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41" name="Title 2">
            <a:extLst>
              <a:ext uri="{FF2B5EF4-FFF2-40B4-BE49-F238E27FC236}">
                <a16:creationId xmlns:a16="http://schemas.microsoft.com/office/drawing/2014/main" id="{0CD03869-EB00-45F4-B6C5-17F4A231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1170" y="2252518"/>
            <a:ext cx="4501661" cy="170482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sz="5539" b="1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 DE LA DIAPOSITIVE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06D373-529F-4A29-8D14-4664998E3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868" y="6227070"/>
            <a:ext cx="537017" cy="430939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0B62599C-2791-4E20-AD16-D211DE2C9008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25DB7E8-E0B3-4EAB-AC2C-88C6BD294F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977" y="6227070"/>
            <a:ext cx="1573823" cy="48577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D52D577-85E5-480D-98C7-AAC79364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69" y="419183"/>
            <a:ext cx="1708062" cy="87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123"/>
              </a:lnSpc>
              <a:spcBef>
                <a:spcPts val="0"/>
              </a:spcBef>
              <a:buNone/>
              <a:defRPr sz="1662" spc="185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1939" b="1" dirty="0"/>
              <a:t>NORMANDIE</a:t>
            </a:r>
          </a:p>
        </p:txBody>
      </p:sp>
    </p:spTree>
    <p:extLst>
      <p:ext uri="{BB962C8B-B14F-4D97-AF65-F5344CB8AC3E}">
        <p14:creationId xmlns:p14="http://schemas.microsoft.com/office/powerpoint/2010/main" val="69774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DE5FC-23FC-4A16-8500-DD81A0BB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A1170-D944-4FD7-9D77-46D9ACC4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B55FD8-B5DB-4006-8CDA-7D451929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673B-E6D0-4DC2-B026-ED66EB010B5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4D391-E5E4-463F-B52B-0F5AC225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DD1FF-DA09-4DB2-A302-D6DB8332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19E1-52DB-4A86-BAD3-330DB6355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5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895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E3170C1C-D152-44F4-B068-AE445F162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-2"/>
            <a:ext cx="9144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67D38A1-5B2B-4B61-9DD9-53D3CB3EC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868" y="6227070"/>
            <a:ext cx="537017" cy="430939"/>
          </a:xfrm>
          <a:prstGeom prst="rect">
            <a:avLst/>
          </a:prstGeom>
        </p:spPr>
      </p:pic>
      <p:sp>
        <p:nvSpPr>
          <p:cNvPr id="25" name="TextBox 24">
            <a:hlinkClick r:id="rId6"/>
            <a:extLst>
              <a:ext uri="{FF2B5EF4-FFF2-40B4-BE49-F238E27FC236}">
                <a16:creationId xmlns:a16="http://schemas.microsoft.com/office/drawing/2014/main" id="{F6F8FBF8-0BC0-4198-83EB-72283EC5B6D8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C89F691-E70F-4CC3-A476-ABBB152710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977" y="6227070"/>
            <a:ext cx="1573823" cy="48577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4018" y="668264"/>
            <a:ext cx="4537213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585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0718" y="304800"/>
            <a:ext cx="2003413" cy="106079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73723" y="2057400"/>
            <a:ext cx="7385538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77" b="1"/>
            </a:lvl1pPr>
            <a:lvl2pPr marL="536014" indent="-17867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77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92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429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B6EC78A5-0C63-466D-BCB1-EAE569767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144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  <a:effectLst>
            <a:outerShdw blurRad="63500" sx="99000" sy="99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8CE027-2795-4120-AA7D-652FEB2EBA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868" y="6227070"/>
            <a:ext cx="537017" cy="430939"/>
          </a:xfrm>
          <a:prstGeom prst="rect">
            <a:avLst/>
          </a:prstGeom>
        </p:spPr>
      </p:pic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DD078D9E-1193-464B-8E84-1F47C00397A5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92276E0-427D-46B8-968B-0618BE36AD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977" y="6227070"/>
            <a:ext cx="1573823" cy="485775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4018" y="668264"/>
            <a:ext cx="4537213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585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0718" y="304800"/>
            <a:ext cx="2003413" cy="1060796"/>
          </a:xfrm>
          <a:prstGeom prst="rect">
            <a:avLst/>
          </a:prstGeom>
        </p:spPr>
      </p:pic>
      <p:sp>
        <p:nvSpPr>
          <p:cNvPr id="16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73723" y="2057400"/>
            <a:ext cx="7385538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77" b="1"/>
            </a:lvl1pPr>
            <a:lvl2pPr marL="536014" indent="-17867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77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92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2404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98DC808-2B9B-4809-8190-966A5AB35175}"/>
              </a:ext>
            </a:extLst>
          </p:cNvPr>
          <p:cNvSpPr/>
          <p:nvPr/>
        </p:nvSpPr>
        <p:spPr>
          <a:xfrm>
            <a:off x="0" y="1"/>
            <a:ext cx="2385009" cy="903222"/>
          </a:xfrm>
          <a:custGeom>
            <a:avLst/>
            <a:gdLst>
              <a:gd name="connsiteX0" fmla="*/ 1720430 w 1972842"/>
              <a:gd name="connsiteY0" fmla="*/ 0 h 754379"/>
              <a:gd name="connsiteX1" fmla="*/ 4025 w 1972842"/>
              <a:gd name="connsiteY1" fmla="*/ 0 h 754379"/>
              <a:gd name="connsiteX2" fmla="*/ 74510 w 1972842"/>
              <a:gd name="connsiteY2" fmla="*/ 564833 h 754379"/>
              <a:gd name="connsiteX3" fmla="*/ 1972842 w 1972842"/>
              <a:gd name="connsiteY3" fmla="*/ 754380 h 754379"/>
              <a:gd name="connsiteX4" fmla="*/ 1720430 w 1972842"/>
              <a:gd name="connsiteY4" fmla="*/ 0 h 7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842" h="754379">
                <a:moveTo>
                  <a:pt x="1720430" y="0"/>
                </a:moveTo>
                <a:lnTo>
                  <a:pt x="4025" y="0"/>
                </a:lnTo>
                <a:cubicBezTo>
                  <a:pt x="-10263" y="194310"/>
                  <a:pt x="13550" y="386715"/>
                  <a:pt x="74510" y="564833"/>
                </a:cubicBezTo>
                <a:cubicBezTo>
                  <a:pt x="706970" y="627698"/>
                  <a:pt x="1339430" y="691515"/>
                  <a:pt x="1972842" y="754380"/>
                </a:cubicBezTo>
                <a:cubicBezTo>
                  <a:pt x="1836635" y="513398"/>
                  <a:pt x="1752815" y="256223"/>
                  <a:pt x="1720430" y="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662" noProof="0" dirty="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444D7BD-C287-486E-82D4-4060D3EDD34C}"/>
              </a:ext>
            </a:extLst>
          </p:cNvPr>
          <p:cNvSpPr/>
          <p:nvPr/>
        </p:nvSpPr>
        <p:spPr>
          <a:xfrm>
            <a:off x="7409278" y="5341126"/>
            <a:ext cx="1734722" cy="1516874"/>
          </a:xfrm>
          <a:custGeom>
            <a:avLst/>
            <a:gdLst>
              <a:gd name="connsiteX0" fmla="*/ 1149668 w 1432560"/>
              <a:gd name="connsiteY0" fmla="*/ 0 h 1244917"/>
              <a:gd name="connsiteX1" fmla="*/ 862013 w 1432560"/>
              <a:gd name="connsiteY1" fmla="*/ 811530 h 1244917"/>
              <a:gd name="connsiteX2" fmla="*/ 0 w 1432560"/>
              <a:gd name="connsiteY2" fmla="*/ 811530 h 1244917"/>
              <a:gd name="connsiteX3" fmla="*/ 0 w 1432560"/>
              <a:gd name="connsiteY3" fmla="*/ 817245 h 1244917"/>
              <a:gd name="connsiteX4" fmla="*/ 605790 w 1432560"/>
              <a:gd name="connsiteY4" fmla="*/ 1244917 h 1244917"/>
              <a:gd name="connsiteX5" fmla="*/ 1432560 w 1432560"/>
              <a:gd name="connsiteY5" fmla="*/ 1244917 h 1244917"/>
              <a:gd name="connsiteX6" fmla="*/ 1432560 w 1432560"/>
              <a:gd name="connsiteY6" fmla="*/ 798195 h 1244917"/>
              <a:gd name="connsiteX7" fmla="*/ 1155382 w 1432560"/>
              <a:gd name="connsiteY7" fmla="*/ 0 h 12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60" h="1244917">
                <a:moveTo>
                  <a:pt x="1149668" y="0"/>
                </a:moveTo>
                <a:lnTo>
                  <a:pt x="862013" y="811530"/>
                </a:lnTo>
                <a:lnTo>
                  <a:pt x="0" y="811530"/>
                </a:lnTo>
                <a:lnTo>
                  <a:pt x="0" y="817245"/>
                </a:lnTo>
                <a:lnTo>
                  <a:pt x="605790" y="1244917"/>
                </a:lnTo>
                <a:lnTo>
                  <a:pt x="1432560" y="1244917"/>
                </a:lnTo>
                <a:lnTo>
                  <a:pt x="1432560" y="798195"/>
                </a:lnTo>
                <a:lnTo>
                  <a:pt x="1155382" y="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662" noProof="0" dirty="0"/>
          </a:p>
        </p:txBody>
      </p:sp>
      <p:pic>
        <p:nvPicPr>
          <p:cNvPr id="163" name="Graphic 162">
            <a:extLst>
              <a:ext uri="{FF2B5EF4-FFF2-40B4-BE49-F238E27FC236}">
                <a16:creationId xmlns:a16="http://schemas.microsoft.com/office/drawing/2014/main" id="{E5D26BCE-BBA6-4C9A-89F7-35E91E47A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354" y="6296543"/>
            <a:ext cx="1439863" cy="309904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BC904B40-15FA-4FBA-A689-52240E46E7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868" y="6210494"/>
            <a:ext cx="537017" cy="447514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E45B150A-4EB6-471B-A9B1-F6B792D678C7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4018" y="668264"/>
            <a:ext cx="4537213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585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73723" y="2057400"/>
            <a:ext cx="7385538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77" b="1"/>
            </a:lvl1pPr>
            <a:lvl2pPr marL="536014" indent="-17867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77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92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0138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98DC808-2B9B-4809-8190-966A5AB35175}"/>
              </a:ext>
            </a:extLst>
          </p:cNvPr>
          <p:cNvSpPr/>
          <p:nvPr/>
        </p:nvSpPr>
        <p:spPr>
          <a:xfrm>
            <a:off x="0" y="1"/>
            <a:ext cx="2385009" cy="903222"/>
          </a:xfrm>
          <a:custGeom>
            <a:avLst/>
            <a:gdLst>
              <a:gd name="connsiteX0" fmla="*/ 1720430 w 1972842"/>
              <a:gd name="connsiteY0" fmla="*/ 0 h 754379"/>
              <a:gd name="connsiteX1" fmla="*/ 4025 w 1972842"/>
              <a:gd name="connsiteY1" fmla="*/ 0 h 754379"/>
              <a:gd name="connsiteX2" fmla="*/ 74510 w 1972842"/>
              <a:gd name="connsiteY2" fmla="*/ 564833 h 754379"/>
              <a:gd name="connsiteX3" fmla="*/ 1972842 w 1972842"/>
              <a:gd name="connsiteY3" fmla="*/ 754380 h 754379"/>
              <a:gd name="connsiteX4" fmla="*/ 1720430 w 1972842"/>
              <a:gd name="connsiteY4" fmla="*/ 0 h 7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842" h="754379">
                <a:moveTo>
                  <a:pt x="1720430" y="0"/>
                </a:moveTo>
                <a:lnTo>
                  <a:pt x="4025" y="0"/>
                </a:lnTo>
                <a:cubicBezTo>
                  <a:pt x="-10263" y="194310"/>
                  <a:pt x="13550" y="386715"/>
                  <a:pt x="74510" y="564833"/>
                </a:cubicBezTo>
                <a:cubicBezTo>
                  <a:pt x="706970" y="627698"/>
                  <a:pt x="1339430" y="691515"/>
                  <a:pt x="1972842" y="754380"/>
                </a:cubicBezTo>
                <a:cubicBezTo>
                  <a:pt x="1836635" y="513398"/>
                  <a:pt x="1752815" y="256223"/>
                  <a:pt x="1720430" y="0"/>
                </a:cubicBezTo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662" noProof="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444D7BD-C287-486E-82D4-4060D3EDD34C}"/>
              </a:ext>
            </a:extLst>
          </p:cNvPr>
          <p:cNvSpPr/>
          <p:nvPr/>
        </p:nvSpPr>
        <p:spPr>
          <a:xfrm>
            <a:off x="7409278" y="5341126"/>
            <a:ext cx="1734722" cy="1516874"/>
          </a:xfrm>
          <a:custGeom>
            <a:avLst/>
            <a:gdLst>
              <a:gd name="connsiteX0" fmla="*/ 1149668 w 1432560"/>
              <a:gd name="connsiteY0" fmla="*/ 0 h 1244917"/>
              <a:gd name="connsiteX1" fmla="*/ 862013 w 1432560"/>
              <a:gd name="connsiteY1" fmla="*/ 811530 h 1244917"/>
              <a:gd name="connsiteX2" fmla="*/ 0 w 1432560"/>
              <a:gd name="connsiteY2" fmla="*/ 811530 h 1244917"/>
              <a:gd name="connsiteX3" fmla="*/ 0 w 1432560"/>
              <a:gd name="connsiteY3" fmla="*/ 817245 h 1244917"/>
              <a:gd name="connsiteX4" fmla="*/ 605790 w 1432560"/>
              <a:gd name="connsiteY4" fmla="*/ 1244917 h 1244917"/>
              <a:gd name="connsiteX5" fmla="*/ 1432560 w 1432560"/>
              <a:gd name="connsiteY5" fmla="*/ 1244917 h 1244917"/>
              <a:gd name="connsiteX6" fmla="*/ 1432560 w 1432560"/>
              <a:gd name="connsiteY6" fmla="*/ 798195 h 1244917"/>
              <a:gd name="connsiteX7" fmla="*/ 1155382 w 1432560"/>
              <a:gd name="connsiteY7" fmla="*/ 0 h 12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60" h="1244917">
                <a:moveTo>
                  <a:pt x="1149668" y="0"/>
                </a:moveTo>
                <a:lnTo>
                  <a:pt x="862013" y="811530"/>
                </a:lnTo>
                <a:lnTo>
                  <a:pt x="0" y="811530"/>
                </a:lnTo>
                <a:lnTo>
                  <a:pt x="0" y="817245"/>
                </a:lnTo>
                <a:lnTo>
                  <a:pt x="605790" y="1244917"/>
                </a:lnTo>
                <a:lnTo>
                  <a:pt x="1432560" y="1244917"/>
                </a:lnTo>
                <a:lnTo>
                  <a:pt x="1432560" y="798195"/>
                </a:lnTo>
                <a:lnTo>
                  <a:pt x="1155382" y="0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662" noProof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1310A8-AC77-40B5-BC69-5B593EA1B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3868" y="6210494"/>
            <a:ext cx="537017" cy="447514"/>
          </a:xfrm>
          <a:prstGeom prst="rect">
            <a:avLst/>
          </a:prstGeom>
        </p:spPr>
      </p:pic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0727BBD4-4F56-446B-BFAC-35EA328DA90D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noProof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94669DE-A7B6-4158-9B10-C3645B0F1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354" y="6296543"/>
            <a:ext cx="1439863" cy="309904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4018" y="668264"/>
            <a:ext cx="4537213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585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73723" y="2057400"/>
            <a:ext cx="7385538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77" b="1"/>
            </a:lvl1pPr>
            <a:lvl2pPr marL="536014" indent="-17867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77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92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636840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39AAC4A5-AB77-4E20-A2DF-19825B36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144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853EC24-7633-41D3-B80F-F3280EDE9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868" y="6227070"/>
            <a:ext cx="537017" cy="43093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92FD-9894-493C-BE42-DB896FEEB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2077504"/>
            <a:ext cx="2824615" cy="3408897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buNone/>
              <a:defRPr sz="1292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Ajoutez une image </a:t>
            </a:r>
          </a:p>
        </p:txBody>
      </p: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600E8324-7DD9-45AA-821B-B18D11B9EACF}"/>
              </a:ext>
            </a:extLst>
          </p:cNvPr>
          <p:cNvSpPr txBox="1"/>
          <p:nvPr userDrawn="1"/>
        </p:nvSpPr>
        <p:spPr>
          <a:xfrm>
            <a:off x="3108960" y="6428394"/>
            <a:ext cx="292608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738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57F913D-CF26-449B-8CA8-EFB8A83ED7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977" y="6227070"/>
            <a:ext cx="1573823" cy="48577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E762AE1-03BF-4529-9E62-92E99928C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4018" y="668264"/>
            <a:ext cx="4537213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585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0718" y="304800"/>
            <a:ext cx="2003413" cy="1060796"/>
          </a:xfrm>
          <a:prstGeom prst="rect">
            <a:avLst/>
          </a:prstGeom>
        </p:spPr>
      </p:pic>
      <p:sp>
        <p:nvSpPr>
          <p:cNvPr id="14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4079631" y="2057401"/>
            <a:ext cx="4079631" cy="3429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77" b="1"/>
            </a:lvl1pPr>
            <a:lvl2pPr marL="536014" indent="-17867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77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92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5328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81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28" y="77736"/>
            <a:ext cx="8989247" cy="6692740"/>
          </a:xfrm>
          <a:custGeom>
            <a:avLst/>
            <a:gdLst/>
            <a:ahLst/>
            <a:cxnLst/>
            <a:rect l="l" t="t" r="r" b="b"/>
            <a:pathLst>
              <a:path w="10512425" h="7380605">
                <a:moveTo>
                  <a:pt x="10511993" y="0"/>
                </a:moveTo>
                <a:lnTo>
                  <a:pt x="0" y="0"/>
                </a:lnTo>
                <a:lnTo>
                  <a:pt x="0" y="7379995"/>
                </a:lnTo>
                <a:lnTo>
                  <a:pt x="10511993" y="7379995"/>
                </a:lnTo>
                <a:lnTo>
                  <a:pt x="10511993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 sz="1421"/>
          </a:p>
        </p:txBody>
      </p:sp>
      <p:sp>
        <p:nvSpPr>
          <p:cNvPr id="17" name="bg object 17"/>
          <p:cNvSpPr/>
          <p:nvPr/>
        </p:nvSpPr>
        <p:spPr>
          <a:xfrm>
            <a:off x="2560" y="2"/>
            <a:ext cx="9140244" cy="68515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421"/>
          </a:p>
        </p:txBody>
      </p:sp>
      <p:sp>
        <p:nvSpPr>
          <p:cNvPr id="18" name="bg object 18"/>
          <p:cNvSpPr/>
          <p:nvPr/>
        </p:nvSpPr>
        <p:spPr>
          <a:xfrm>
            <a:off x="264462" y="398293"/>
            <a:ext cx="4709377" cy="0"/>
          </a:xfrm>
          <a:custGeom>
            <a:avLst/>
            <a:gdLst/>
            <a:ahLst/>
            <a:cxnLst/>
            <a:rect l="l" t="t" r="r" b="b"/>
            <a:pathLst>
              <a:path w="5507355">
                <a:moveTo>
                  <a:pt x="5506821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21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11" name="object 5"/>
          <p:cNvSpPr txBox="1">
            <a:spLocks/>
          </p:cNvSpPr>
          <p:nvPr userDrawn="1"/>
        </p:nvSpPr>
        <p:spPr>
          <a:xfrm>
            <a:off x="538649" y="348006"/>
            <a:ext cx="1426985" cy="293143"/>
          </a:xfrm>
          <a:prstGeom prst="rect">
            <a:avLst/>
          </a:prstGeom>
        </p:spPr>
        <p:txBody>
          <a:bodyPr vert="horz" wrap="square" lIns="0" tIns="12531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025">
              <a:spcBef>
                <a:spcPts val="99"/>
              </a:spcBef>
            </a:pPr>
            <a:r>
              <a:rPr lang="fr-FR" sz="1816" b="0" kern="0" spc="40" baseline="0" dirty="0">
                <a:solidFill>
                  <a:srgbClr val="2863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L’EUROPE</a:t>
            </a:r>
            <a:endParaRPr lang="fr-FR" sz="1816" kern="0" spc="4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538649" y="644463"/>
            <a:ext cx="1817940" cy="552317"/>
          </a:xfrm>
          <a:prstGeom prst="rect">
            <a:avLst/>
          </a:prstGeom>
        </p:spPr>
        <p:txBody>
          <a:bodyPr vert="horz" wrap="square" lIns="0" tIns="12531" rIns="0" bIns="0" rtlCol="0">
            <a:spAutoFit/>
          </a:bodyPr>
          <a:lstStyle/>
          <a:p>
            <a:pPr marL="10025">
              <a:lnSpc>
                <a:spcPts val="2045"/>
              </a:lnSpc>
              <a:spcBef>
                <a:spcPts val="99"/>
              </a:spcBef>
            </a:pPr>
            <a:r>
              <a:rPr sz="1816" spc="0" baseline="0" dirty="0">
                <a:solidFill>
                  <a:srgbClr val="2863AA"/>
                </a:solid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S’ENGAGE EN</a:t>
            </a:r>
            <a:endParaRPr sz="1816" spc="0" baseline="0" dirty="0"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025">
              <a:lnSpc>
                <a:spcPts val="2210"/>
              </a:lnSpc>
            </a:pPr>
            <a:r>
              <a:rPr sz="1894" b="1" spc="52" dirty="0">
                <a:solidFill>
                  <a:srgbClr val="2863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NORMANDIE</a:t>
            </a:r>
            <a:endParaRPr sz="1894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1"/>
          <p:cNvSpPr txBox="1"/>
          <p:nvPr userDrawn="1"/>
        </p:nvSpPr>
        <p:spPr>
          <a:xfrm>
            <a:off x="3700084" y="6442188"/>
            <a:ext cx="1757668" cy="156587"/>
          </a:xfrm>
          <a:prstGeom prst="rect">
            <a:avLst/>
          </a:prstGeom>
        </p:spPr>
        <p:txBody>
          <a:bodyPr vert="horz" wrap="square" lIns="0" tIns="15538" rIns="0" bIns="0" rtlCol="0">
            <a:spAutoFit/>
          </a:bodyPr>
          <a:lstStyle/>
          <a:p>
            <a:pPr marL="10025">
              <a:lnSpc>
                <a:spcPct val="100000"/>
              </a:lnSpc>
              <a:spcBef>
                <a:spcPts val="123"/>
              </a:spcBef>
            </a:pPr>
            <a:r>
              <a:rPr sz="907" b="1" spc="-43" dirty="0">
                <a:solidFill>
                  <a:srgbClr val="2863AA"/>
                </a:solidFill>
                <a:latin typeface="Century Gothic"/>
                <a:cs typeface="Century Gothic"/>
                <a:hlinkClick r:id="rId2"/>
              </a:rPr>
              <a:t>www.europe-en-normandie.eu</a:t>
            </a:r>
            <a:endParaRPr sz="907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160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41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14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0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4" y="533050"/>
            <a:ext cx="1279567" cy="13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0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DB07-7DE5-4A1B-BEA9-CA509D019CB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446A-AA2F-46CF-BAF3-CF12C59C2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6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104284" tIns="52142" rIns="104284" bIns="52142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4284" tIns="52142" rIns="104284" bIns="5214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7F70-B390-F644-922E-4C5AD748E4F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04284" tIns="52142" rIns="104284" bIns="52142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8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46077" rtl="0" eaLnBrk="1" latinLnBrk="0" hangingPunct="1"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556" indent="-334556" algn="l" defTabSz="446077" rtl="0" eaLnBrk="1" latinLnBrk="0" hangingPunct="1">
        <a:spcBef>
          <a:spcPct val="20000"/>
        </a:spcBef>
        <a:buFont typeface="Arial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24873" indent="-278797" algn="l" defTabSz="446077" rtl="0" eaLnBrk="1" latinLnBrk="0" hangingPunct="1">
        <a:spcBef>
          <a:spcPct val="20000"/>
        </a:spcBef>
        <a:buFont typeface="Arial"/>
        <a:buChar char="–"/>
        <a:defRPr sz="2738" kern="1200">
          <a:solidFill>
            <a:schemeClr val="tx1"/>
          </a:solidFill>
          <a:latin typeface="+mn-lt"/>
          <a:ea typeface="+mn-ea"/>
          <a:cs typeface="+mn-cs"/>
        </a:defRPr>
      </a:lvl2pPr>
      <a:lvl3pPr marL="1115190" indent="-223037" algn="l" defTabSz="446077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66" indent="-223037" algn="l" defTabSz="446077" rtl="0" eaLnBrk="1" latinLnBrk="0" hangingPunct="1">
        <a:spcBef>
          <a:spcPct val="20000"/>
        </a:spcBef>
        <a:buFont typeface="Arial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07343" indent="-223037" algn="l" defTabSz="446077" rtl="0" eaLnBrk="1" latinLnBrk="0" hangingPunct="1">
        <a:spcBef>
          <a:spcPct val="20000"/>
        </a:spcBef>
        <a:buFont typeface="Arial"/>
        <a:buChar char="»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453418" indent="-223037" algn="l" defTabSz="446077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495" indent="-223037" algn="l" defTabSz="446077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571" indent="-223037" algn="l" defTabSz="446077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646" indent="-223037" algn="l" defTabSz="446077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77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52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29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04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381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457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531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608" algn="l" defTabSz="4460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3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  <p:sldLayoutId id="2147483696" r:id="rId4"/>
  </p:sldLayoutIdLst>
  <p:hf hdr="0" ftr="0" dt="0"/>
  <p:txStyles>
    <p:titleStyle>
      <a:lvl1pPr algn="l" defTabSz="714684" rtl="0" eaLnBrk="1" latinLnBrk="0" hangingPunct="1">
        <a:lnSpc>
          <a:spcPct val="90000"/>
        </a:lnSpc>
        <a:spcBef>
          <a:spcPct val="0"/>
        </a:spcBef>
        <a:buNone/>
        <a:defRPr sz="34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672" indent="-178672" algn="l" defTabSz="714684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189" kern="1200">
          <a:solidFill>
            <a:schemeClr val="tx1"/>
          </a:solidFill>
          <a:latin typeface="+mn-lt"/>
          <a:ea typeface="+mn-ea"/>
          <a:cs typeface="+mn-cs"/>
        </a:defRPr>
      </a:lvl1pPr>
      <a:lvl2pPr marL="536014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2pPr>
      <a:lvl3pPr marL="893356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250698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608041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965383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322725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680068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3037411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342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684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2027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9370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6712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4054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501397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8739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sldNum="0" hdr="0" dt="0"/>
  <p:txStyles>
    <p:titleStyle>
      <a:lvl1pPr algn="l" defTabSz="714684" rtl="0" eaLnBrk="1" latinLnBrk="0" hangingPunct="1">
        <a:lnSpc>
          <a:spcPct val="90000"/>
        </a:lnSpc>
        <a:spcBef>
          <a:spcPct val="0"/>
        </a:spcBef>
        <a:buNone/>
        <a:defRPr sz="34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672" indent="-178672" algn="l" defTabSz="714684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189" kern="1200">
          <a:solidFill>
            <a:schemeClr val="tx1"/>
          </a:solidFill>
          <a:latin typeface="+mn-lt"/>
          <a:ea typeface="+mn-ea"/>
          <a:cs typeface="+mn-cs"/>
        </a:defRPr>
      </a:lvl1pPr>
      <a:lvl2pPr marL="536014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2pPr>
      <a:lvl3pPr marL="893356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250698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608041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965383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322725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680068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3037411" indent="-178672" algn="l" defTabSz="71468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342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684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2027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9370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6712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4054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501397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8739" algn="l" defTabSz="714684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533" y="3400521"/>
            <a:ext cx="8362528" cy="2762483"/>
          </a:xfrm>
          <a:prstGeom prst="rect">
            <a:avLst/>
          </a:prstGeom>
          <a:noFill/>
        </p:spPr>
        <p:txBody>
          <a:bodyPr wrap="square" lIns="89214" tIns="44607" rIns="89214" bIns="44607" rtlCol="0">
            <a:spAutoFit/>
          </a:bodyPr>
          <a:lstStyle/>
          <a:p>
            <a:pPr algn="ctr"/>
            <a:endParaRPr lang="fr-FR" sz="248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sz="2481" kern="0" dirty="0">
                <a:solidFill>
                  <a:schemeClr val="bg1"/>
                </a:solidFill>
                <a:latin typeface="Arial"/>
                <a:cs typeface="Arial"/>
              </a:rPr>
              <a:t>Concertation régionale </a:t>
            </a:r>
          </a:p>
          <a:p>
            <a:pPr algn="ctr"/>
            <a:r>
              <a:rPr lang="fr-FR" sz="2481" kern="0" dirty="0">
                <a:solidFill>
                  <a:schemeClr val="bg1"/>
                </a:solidFill>
                <a:latin typeface="Arial"/>
                <a:cs typeface="Arial"/>
              </a:rPr>
              <a:t> Accompagnement des entreprises agricoles, équines, alimentaires et de valorisation du bois</a:t>
            </a:r>
          </a:p>
          <a:p>
            <a:pPr algn="ctr"/>
            <a:endParaRPr lang="fr-FR" sz="248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sz="2481" kern="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fr-FR" sz="2481" kern="0" baseline="30000" dirty="0">
                <a:solidFill>
                  <a:schemeClr val="bg1"/>
                </a:solidFill>
                <a:latin typeface="Arial"/>
                <a:cs typeface="Arial"/>
              </a:rPr>
              <a:t>ème</a:t>
            </a:r>
            <a:r>
              <a:rPr lang="fr-FR" sz="2481" kern="0" dirty="0">
                <a:solidFill>
                  <a:schemeClr val="bg1"/>
                </a:solidFill>
                <a:latin typeface="Arial"/>
                <a:cs typeface="Arial"/>
              </a:rPr>
              <a:t> séquence : 14 décembre 2021</a:t>
            </a:r>
          </a:p>
          <a:p>
            <a:pPr algn="ctr"/>
            <a:endParaRPr lang="fr-FR" sz="248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04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78957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Instruction des dossiers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43313" y="596564"/>
            <a:ext cx="8657371" cy="1908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Instruction de la demande d’aide </a:t>
            </a:r>
          </a:p>
          <a:p>
            <a:endParaRPr lang="fr-FR" dirty="0"/>
          </a:p>
          <a:p>
            <a:r>
              <a:rPr lang="fr-FR" dirty="0"/>
              <a:t> La qualification du projet (projet conquérant ou projet d’adaptation) nécessite :</a:t>
            </a:r>
          </a:p>
          <a:p>
            <a:endParaRPr lang="fr-FR" dirty="0"/>
          </a:p>
          <a:p>
            <a:r>
              <a:rPr lang="fr-FR" dirty="0"/>
              <a:t>	→ Un </a:t>
            </a:r>
            <a:r>
              <a:rPr lang="fr-FR" b="1" dirty="0"/>
              <a:t>engagement fort et lisible du demandeur </a:t>
            </a:r>
            <a:r>
              <a:rPr lang="fr-FR" dirty="0"/>
              <a:t>dés le dépôt de son dossier </a:t>
            </a:r>
          </a:p>
          <a:p>
            <a:r>
              <a:rPr lang="fr-FR" dirty="0"/>
              <a:t>	→ Une </a:t>
            </a:r>
            <a:r>
              <a:rPr lang="fr-FR" b="1" dirty="0"/>
              <a:t>instruction collective, concordante et sécurisée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EC5A4FA-DB3A-45AF-AF28-F7199EFBBCE8}"/>
              </a:ext>
            </a:extLst>
          </p:cNvPr>
          <p:cNvSpPr/>
          <p:nvPr/>
        </p:nvSpPr>
        <p:spPr>
          <a:xfrm>
            <a:off x="2059492" y="2612354"/>
            <a:ext cx="394960" cy="50280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950B8B-7D77-41DB-9B7E-627595DB82F6}"/>
              </a:ext>
            </a:extLst>
          </p:cNvPr>
          <p:cNvSpPr/>
          <p:nvPr/>
        </p:nvSpPr>
        <p:spPr>
          <a:xfrm>
            <a:off x="251318" y="3222011"/>
            <a:ext cx="4011309" cy="257335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Demande d’aide </a:t>
            </a:r>
            <a:r>
              <a:rPr lang="fr-FR" sz="1600" b="1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Questionnaire sur le projet : situation de départ / situation d’arrivée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Engagement thématique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argumenté et formalisé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Pertinence et cohérence des renseignements fournis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682EEA2B-0471-4BE6-927C-EEA8CDE592A3}"/>
              </a:ext>
            </a:extLst>
          </p:cNvPr>
          <p:cNvSpPr/>
          <p:nvPr/>
        </p:nvSpPr>
        <p:spPr>
          <a:xfrm>
            <a:off x="6441236" y="2612354"/>
            <a:ext cx="394960" cy="50280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5C9D921-49E6-4B72-819C-06EDEB8263BF}"/>
              </a:ext>
            </a:extLst>
          </p:cNvPr>
          <p:cNvSpPr/>
          <p:nvPr/>
        </p:nvSpPr>
        <p:spPr>
          <a:xfrm>
            <a:off x="4572001" y="3222011"/>
            <a:ext cx="4133430" cy="257335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Processus d’instruction </a:t>
            </a:r>
            <a:r>
              <a:rPr lang="fr-FR" sz="1600" b="1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Instruction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Contre-instruction / qualification du projet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Validation / qualification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en commission interne Région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7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78957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Instruction des dossiers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43313" y="920120"/>
            <a:ext cx="8657371" cy="45240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Instruction de la demande de paiement 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 L’instruction de la demande paiement devra permettre :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→ De valider la </a:t>
            </a:r>
            <a:r>
              <a:rPr lang="fr-FR" sz="2000" b="1" dirty="0"/>
              <a:t>conformité de la réalisation </a:t>
            </a:r>
            <a:r>
              <a:rPr lang="fr-FR" sz="2000" dirty="0"/>
              <a:t>au regard du projet 	d’investissement proposé </a:t>
            </a:r>
          </a:p>
          <a:p>
            <a:endParaRPr lang="fr-FR" sz="2000" dirty="0"/>
          </a:p>
          <a:p>
            <a:r>
              <a:rPr lang="fr-FR" sz="2000" dirty="0"/>
              <a:t>	→ De valider le </a:t>
            </a:r>
            <a:r>
              <a:rPr lang="fr-FR" sz="2000" b="1" dirty="0"/>
              <a:t>respect global des engagements pris </a:t>
            </a:r>
            <a:r>
              <a:rPr lang="fr-FR" sz="2000" dirty="0"/>
              <a:t>à la demande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77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78957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Simplification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06188" y="856541"/>
            <a:ext cx="8767483" cy="4871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/>
              <a:t>Simplification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/>
          </a:p>
          <a:p>
            <a:r>
              <a:rPr lang="fr-FR" b="1" dirty="0"/>
              <a:t>→ Une gestion dématérialisée des dossiers</a:t>
            </a:r>
          </a:p>
          <a:p>
            <a:endParaRPr lang="fr-FR" b="1" dirty="0"/>
          </a:p>
          <a:p>
            <a:r>
              <a:rPr lang="fr-FR" b="1" dirty="0"/>
              <a:t>→ Une prise en compte globale des investissements (sauf liste négative)</a:t>
            </a:r>
          </a:p>
          <a:p>
            <a:endParaRPr lang="fr-FR" b="1" dirty="0"/>
          </a:p>
          <a:p>
            <a:r>
              <a:rPr lang="fr-FR" b="1" dirty="0"/>
              <a:t>→ Une prise en compte sur le fond du projet ≠ multiplication de critères fermés</a:t>
            </a:r>
          </a:p>
          <a:p>
            <a:endParaRPr lang="fr-FR" b="1" dirty="0"/>
          </a:p>
          <a:p>
            <a:r>
              <a:rPr lang="fr-FR" b="1" dirty="0"/>
              <a:t>→ Un taux d’aide unique selon la qualification du projet ≠ complexité des majorations</a:t>
            </a:r>
          </a:p>
          <a:p>
            <a:endParaRPr lang="fr-FR" b="1" dirty="0"/>
          </a:p>
          <a:p>
            <a:r>
              <a:rPr lang="fr-FR" b="1" dirty="0"/>
              <a:t>→ Un dispositif unique pour l’économie sur la ferme</a:t>
            </a:r>
          </a:p>
          <a:p>
            <a:endParaRPr lang="fr-FR" b="1" dirty="0"/>
          </a:p>
          <a:p>
            <a:r>
              <a:rPr lang="fr-FR" b="1" dirty="0"/>
              <a:t>→ Un dispositif ouvert en permanence</a:t>
            </a:r>
          </a:p>
          <a:p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4677D7-B229-4CC6-9E25-08CD6B1175A3}"/>
              </a:ext>
            </a:extLst>
          </p:cNvPr>
          <p:cNvSpPr/>
          <p:nvPr/>
        </p:nvSpPr>
        <p:spPr>
          <a:xfrm rot="5400000">
            <a:off x="4292463" y="4911443"/>
            <a:ext cx="657544" cy="27150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d’échange</a:t>
            </a:r>
          </a:p>
        </p:txBody>
      </p:sp>
    </p:spTree>
    <p:extLst>
      <p:ext uri="{BB962C8B-B14F-4D97-AF65-F5344CB8AC3E}">
        <p14:creationId xmlns:p14="http://schemas.microsoft.com/office/powerpoint/2010/main" val="212066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Pourquoi un dispositif « off </a:t>
            </a:r>
            <a:r>
              <a:rPr lang="fr-FR" sz="3200" dirty="0" err="1"/>
              <a:t>farm</a:t>
            </a:r>
            <a:r>
              <a:rPr lang="fr-FR" sz="3200" dirty="0"/>
              <a:t> » ?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80684" y="1360025"/>
            <a:ext cx="8582629" cy="51275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200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A996AD49-1C76-4E16-A5E3-0BAB583C1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009"/>
              </p:ext>
            </p:extLst>
          </p:nvPr>
        </p:nvGraphicFramePr>
        <p:xfrm>
          <a:off x="590875" y="812800"/>
          <a:ext cx="8153798" cy="567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40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Pourquoi un dispositif « off </a:t>
            </a:r>
            <a:r>
              <a:rPr lang="fr-FR" sz="3200" dirty="0" err="1"/>
              <a:t>farm</a:t>
            </a:r>
            <a:r>
              <a:rPr lang="fr-FR" sz="3200" dirty="0"/>
              <a:t> » ?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80684" y="1360025"/>
            <a:ext cx="8582629" cy="51275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L’objectif 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200" dirty="0"/>
              <a:t>soutenir des entreprises </a:t>
            </a:r>
            <a:r>
              <a:rPr lang="fr-FR" sz="2200" b="1" dirty="0"/>
              <a:t>en lien fort avec la production agricole et forestière</a:t>
            </a:r>
            <a:r>
              <a:rPr lang="fr-FR" sz="2200" dirty="0"/>
              <a:t>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200" dirty="0"/>
              <a:t>mais qui ne répondent pas (ou partiellement) à la définition « d’exploitation agricole 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2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Exemple de la filière équine : la définition « d’agriculteur actif » englobe les activités d’élevage, de préparation et d'entraînement des équidés, mais </a:t>
            </a:r>
            <a:r>
              <a:rPr lang="fr-FR" sz="2200" i="1" dirty="0"/>
              <a:t>quid</a:t>
            </a:r>
            <a:r>
              <a:rPr lang="fr-FR" sz="2200" dirty="0"/>
              <a:t> des activités d’enseignement, de tourisme équestre…. ?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Une volonté de simplification en regroupant l’ensemble des entreprises d’une même filière dans une seule fiche intervention pour éviter des dossiers « à cheval » entre 2 dispositifs … ou orphelins</a:t>
            </a:r>
          </a:p>
        </p:txBody>
      </p:sp>
    </p:spTree>
    <p:extLst>
      <p:ext uri="{BB962C8B-B14F-4D97-AF65-F5344CB8AC3E}">
        <p14:creationId xmlns:p14="http://schemas.microsoft.com/office/powerpoint/2010/main" val="270016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Pourquoi un dispositif « off </a:t>
            </a:r>
            <a:r>
              <a:rPr lang="fr-FR" sz="3200" dirty="0" err="1"/>
              <a:t>farm</a:t>
            </a:r>
            <a:r>
              <a:rPr lang="fr-FR" sz="3200" dirty="0"/>
              <a:t> » ?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80685" y="1440873"/>
            <a:ext cx="7948915" cy="45350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Une ligne de partage « on </a:t>
            </a:r>
            <a:r>
              <a:rPr lang="fr-FR" sz="2200" dirty="0" err="1"/>
              <a:t>farm</a:t>
            </a:r>
            <a:r>
              <a:rPr lang="fr-FR" sz="2200" dirty="0"/>
              <a:t> » / « off </a:t>
            </a:r>
            <a:r>
              <a:rPr lang="fr-FR" sz="2200" dirty="0" err="1"/>
              <a:t>farm</a:t>
            </a:r>
            <a:r>
              <a:rPr lang="fr-FR" sz="2200" dirty="0"/>
              <a:t> » qui n’a pas d’impact sur l’attribution des aides surfaciques du 1</a:t>
            </a:r>
            <a:r>
              <a:rPr lang="fr-FR" sz="2200" baseline="30000" dirty="0"/>
              <a:t>er</a:t>
            </a:r>
            <a:r>
              <a:rPr lang="fr-FR" sz="2200" dirty="0"/>
              <a:t> pilier de la PAC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Un engagement financier fort et en augmentation par rapport à la précédente programmation : </a:t>
            </a:r>
          </a:p>
          <a:p>
            <a:pPr marL="1081088" lvl="1" indent="-268288">
              <a:buFont typeface="Wingdings" panose="05000000000000000000" pitchFamily="2" charset="2"/>
              <a:buChar char="ü"/>
            </a:pPr>
            <a:r>
              <a:rPr lang="fr-FR" sz="2200" dirty="0"/>
              <a:t>2014 – 2020 : un budget de 13,75 M€ pour 7 ans soit 1,96 M€/an </a:t>
            </a:r>
          </a:p>
          <a:p>
            <a:pPr marL="1081088" lvl="1" indent="-268288">
              <a:buFont typeface="Wingdings" panose="05000000000000000000" pitchFamily="2" charset="2"/>
              <a:buChar char="ü"/>
            </a:pPr>
            <a:r>
              <a:rPr lang="fr-FR" sz="2200" dirty="0"/>
              <a:t>2023 – 2027 : un budget prévisionnel de 20 M€ pour 5 ans (soit 4 M€/an et 10% de la maquette totale)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200" b="1" dirty="0"/>
          </a:p>
          <a:p>
            <a:pPr lvl="1"/>
            <a:r>
              <a:rPr lang="fr-FR" sz="2200" b="1" dirty="0">
                <a:sym typeface="Wingdings" panose="05000000000000000000" pitchFamily="2" charset="2"/>
              </a:rPr>
              <a:t> Un engagement financier fort pour ces filières : une spécificité normande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57866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Pourquoi un dispositif « off </a:t>
            </a:r>
            <a:r>
              <a:rPr lang="fr-FR" sz="3200" dirty="0" err="1"/>
              <a:t>farm</a:t>
            </a:r>
            <a:r>
              <a:rPr lang="fr-FR" sz="3200" dirty="0"/>
              <a:t> » ?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399326" y="1760404"/>
            <a:ext cx="8345347" cy="35505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200" b="1" dirty="0"/>
              <a:t>Des enjeux communs : </a:t>
            </a:r>
          </a:p>
          <a:p>
            <a:pPr marL="342900" indent="-342900">
              <a:buFontTx/>
              <a:buChar char="-"/>
            </a:pPr>
            <a:r>
              <a:rPr lang="fr-FR" sz="2200" b="1" dirty="0"/>
              <a:t>Économiques</a:t>
            </a:r>
            <a:r>
              <a:rPr lang="fr-FR" sz="2200" dirty="0"/>
              <a:t> : création de valeur ajoutée, innovation, </a:t>
            </a:r>
            <a:r>
              <a:rPr lang="fr-FR" sz="2200" dirty="0" err="1"/>
              <a:t>reconnection</a:t>
            </a:r>
            <a:r>
              <a:rPr lang="fr-FR" sz="2200" dirty="0"/>
              <a:t> amont-aval , efficacité économique, </a:t>
            </a:r>
          </a:p>
          <a:p>
            <a:pPr marL="342900" indent="-342900">
              <a:buFontTx/>
              <a:buChar char="-"/>
            </a:pPr>
            <a:r>
              <a:rPr lang="fr-FR" sz="2200" b="1" dirty="0"/>
              <a:t>Environnementaux </a:t>
            </a:r>
            <a:r>
              <a:rPr lang="fr-FR" sz="2200" dirty="0"/>
              <a:t>: adaptations aux enjeux environnementaux  (eau, changement climatique, bas carbone…)</a:t>
            </a:r>
          </a:p>
          <a:p>
            <a:pPr marL="342900" indent="-342900">
              <a:buFontTx/>
              <a:buChar char="-"/>
            </a:pPr>
            <a:r>
              <a:rPr lang="fr-FR" sz="2200" dirty="0"/>
              <a:t> </a:t>
            </a:r>
            <a:r>
              <a:rPr lang="fr-FR" sz="2200" b="1" dirty="0"/>
              <a:t>Sociaux : </a:t>
            </a:r>
            <a:r>
              <a:rPr lang="fr-FR" sz="2200" dirty="0"/>
              <a:t>amélioration des conditions de travail, formation des salariés …</a:t>
            </a:r>
          </a:p>
          <a:p>
            <a:pPr marL="342900" indent="-342900">
              <a:buFontTx/>
              <a:buChar char="-"/>
            </a:pPr>
            <a:endParaRPr lang="fr-FR" sz="2200" dirty="0"/>
          </a:p>
          <a:p>
            <a:r>
              <a:rPr lang="fr-FR" sz="2200" dirty="0"/>
              <a:t>Mais aussi des besoins spécifiques </a:t>
            </a:r>
            <a:r>
              <a:rPr lang="fr-FR" sz="2200" dirty="0">
                <a:sym typeface="Wingdings" panose="05000000000000000000" pitchFamily="2" charset="2"/>
              </a:rPr>
              <a:t> 3 dispositifs indépendants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88744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Soutien aux investissements de la filière équine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DE9EA90-07AC-4D7E-B107-296C2A592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63163"/>
              </p:ext>
            </p:extLst>
          </p:nvPr>
        </p:nvGraphicFramePr>
        <p:xfrm>
          <a:off x="229563" y="1249008"/>
          <a:ext cx="8684871" cy="55528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7448">
                  <a:extLst>
                    <a:ext uri="{9D8B030D-6E8A-4147-A177-3AD203B41FA5}">
                      <a16:colId xmlns:a16="http://schemas.microsoft.com/office/drawing/2014/main" val="945533272"/>
                    </a:ext>
                  </a:extLst>
                </a:gridCol>
                <a:gridCol w="3959051">
                  <a:extLst>
                    <a:ext uri="{9D8B030D-6E8A-4147-A177-3AD203B41FA5}">
                      <a16:colId xmlns:a16="http://schemas.microsoft.com/office/drawing/2014/main" val="1546848399"/>
                    </a:ext>
                  </a:extLst>
                </a:gridCol>
                <a:gridCol w="3498372">
                  <a:extLst>
                    <a:ext uri="{9D8B030D-6E8A-4147-A177-3AD203B41FA5}">
                      <a16:colId xmlns:a16="http://schemas.microsoft.com/office/drawing/2014/main" val="3423306519"/>
                    </a:ext>
                  </a:extLst>
                </a:gridCol>
              </a:tblGrid>
              <a:tr h="4016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Garantie de prêt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79459"/>
                  </a:ext>
                </a:extLst>
              </a:tr>
              <a:tr h="1898555">
                <a:tc>
                  <a:txBody>
                    <a:bodyPr/>
                    <a:lstStyle/>
                    <a:p>
                      <a:r>
                        <a:rPr lang="fr-FR" sz="1600" dirty="0"/>
                        <a:t>Objectifs du dispositif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enjeux : 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les conditions de travail, réduire la pénibilité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sécurité sanitaire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la prise en compte du bien-être animal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limiter l’impact environnemental (construction et usage)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Déployer les instruments financiers pour les projets ayant des difficultés à accéder au financement bancaire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48424"/>
                  </a:ext>
                </a:extLst>
              </a:tr>
              <a:tr h="2351941">
                <a:tc>
                  <a:txBody>
                    <a:bodyPr/>
                    <a:lstStyle/>
                    <a:p>
                      <a:r>
                        <a:rPr lang="fr-FR" sz="1600" dirty="0"/>
                        <a:t>Principes d’éligibilité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âge : avoir entre 18 ans et l’âge de départ à la retraite. </a:t>
                      </a:r>
                    </a:p>
                    <a:p>
                      <a:pPr marL="179388" marR="0" lvl="0" indent="-179388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moins 50 % du capital doit être détenu par des associés exploitants. 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viabilité économique de la structure et vivabilité du projet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professionnalisme (compétences / expérience / formation)</a:t>
                      </a:r>
                    </a:p>
                    <a:p>
                      <a:pPr marL="179388" marR="0" lvl="0" indent="-179388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cibler les projets répondant au moins à l’1 des 4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viabilité économique de la structure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 dont le montant est supérieur ou égal à 3 années d’EBE (pour justifier de l’effet levier)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85825"/>
                  </a:ext>
                </a:extLst>
              </a:tr>
              <a:tr h="538396">
                <a:tc>
                  <a:txBody>
                    <a:bodyPr/>
                    <a:lstStyle/>
                    <a:p>
                      <a:r>
                        <a:rPr lang="fr-FR" sz="1600" b="0" dirty="0"/>
                        <a:t>Critères de sélection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dirty="0"/>
                        <a:t>Néant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4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08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1228929" y="295437"/>
            <a:ext cx="7185696" cy="67133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Nature des Investissements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DE9EA90-07AC-4D7E-B107-296C2A592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62670"/>
              </p:ext>
            </p:extLst>
          </p:nvPr>
        </p:nvGraphicFramePr>
        <p:xfrm>
          <a:off x="234704" y="2466174"/>
          <a:ext cx="8674591" cy="39331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2483">
                  <a:extLst>
                    <a:ext uri="{9D8B030D-6E8A-4147-A177-3AD203B41FA5}">
                      <a16:colId xmlns:a16="http://schemas.microsoft.com/office/drawing/2014/main" val="1546848399"/>
                    </a:ext>
                  </a:extLst>
                </a:gridCol>
                <a:gridCol w="4622108">
                  <a:extLst>
                    <a:ext uri="{9D8B030D-6E8A-4147-A177-3AD203B41FA5}">
                      <a16:colId xmlns:a16="http://schemas.microsoft.com/office/drawing/2014/main" val="2323089013"/>
                    </a:ext>
                  </a:extLst>
                </a:gridCol>
              </a:tblGrid>
              <a:tr h="523264">
                <a:tc>
                  <a:txBody>
                    <a:bodyPr/>
                    <a:lstStyle/>
                    <a:p>
                      <a:pPr algn="ctr"/>
                      <a:r>
                        <a:rPr lang="fr-FR" sz="1797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Invest. « répondant partiellement aux nouveaux enjeux »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97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Invest. « répondant aux 4 nouveaux enjeux » 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79459"/>
                  </a:ext>
                </a:extLst>
              </a:tr>
              <a:tr h="1572697"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797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Exemples : Sol équestre de travail sablée fibrée huilée ; sol équestre de travail sablé fibré ; Abris de prairie ; Boxes 4x5 ; Boxes 3x3 ou 3x4 avec accès paddocks ; Clôtures bois ; Solarium ; Herse carrière ; Marcheur sol 100% sablé ; Irrigation des sols par aspersion ou citerne 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797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Exemples : Boxe d'isolement ; Stabulation libre ; Ecuries actives ; Paddock </a:t>
                      </a:r>
                      <a:r>
                        <a:rPr lang="fr-FR" sz="1797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paradise</a:t>
                      </a:r>
                      <a:r>
                        <a:rPr lang="fr-FR" sz="1797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Abreuvoir et râtelier avec abords stabilisés ; DAC ; Irrigation des sols par </a:t>
                      </a:r>
                      <a:r>
                        <a:rPr lang="fr-FR" sz="1797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subirrigation</a:t>
                      </a:r>
                      <a:r>
                        <a:rPr lang="fr-FR" sz="1797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Clôtures en bois doublées haies ; Valet de ferme ; Systèmes de récupération eaux pluviales ; Eclairage </a:t>
                      </a:r>
                      <a:r>
                        <a:rPr lang="fr-FR" sz="1797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fr-FR" sz="1797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parkings perméables</a:t>
                      </a:r>
                      <a:endParaRPr lang="fr-FR" sz="1797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48424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1" dirty="0"/>
                        <a:t>Subvention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797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82527"/>
                  </a:ext>
                </a:extLst>
              </a:tr>
              <a:tr h="428471">
                <a:tc gridSpan="2">
                  <a:txBody>
                    <a:bodyPr/>
                    <a:lstStyle/>
                    <a:p>
                      <a:pPr marL="0" marR="0" lvl="0" indent="0" algn="ctr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Pour toute nature d’investissement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fr-FR" sz="1797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020537"/>
                  </a:ext>
                </a:extLst>
              </a:tr>
              <a:tr h="428471">
                <a:tc gridSpan="2">
                  <a:txBody>
                    <a:bodyPr/>
                    <a:lstStyle/>
                    <a:p>
                      <a:pPr marL="0" marR="0" lvl="0" indent="0" algn="ctr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 financier :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Garantie de prêt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fr-FR" sz="1797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5221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0A3E792-B043-4E08-B5F4-8003C6B48CB6}"/>
              </a:ext>
            </a:extLst>
          </p:cNvPr>
          <p:cNvSpPr txBox="1"/>
          <p:nvPr/>
        </p:nvSpPr>
        <p:spPr>
          <a:xfrm rot="19483737">
            <a:off x="-748072" y="674381"/>
            <a:ext cx="407444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Issu de l’atelier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742E3C-CE08-4600-9179-7CD91DE6E815}"/>
              </a:ext>
            </a:extLst>
          </p:cNvPr>
          <p:cNvSpPr txBox="1"/>
          <p:nvPr/>
        </p:nvSpPr>
        <p:spPr>
          <a:xfrm>
            <a:off x="484824" y="1101680"/>
            <a:ext cx="7489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	</a:t>
            </a:r>
            <a:r>
              <a:rPr lang="fr-FR" b="1" u="sng" dirty="0"/>
              <a:t>Ce qui ne doit plus être financé </a:t>
            </a:r>
            <a:r>
              <a:rPr lang="fr-FR" u="sng" dirty="0"/>
              <a:t>dans les exploitations équines car dangereux pour les hommes, les chevaux ou l’environnement </a:t>
            </a:r>
            <a:r>
              <a:rPr lang="fr-FR" dirty="0"/>
              <a:t>:</a:t>
            </a:r>
          </a:p>
          <a:p>
            <a:pPr algn="r"/>
            <a:r>
              <a:rPr lang="fr-FR" i="1" dirty="0"/>
              <a:t>carrières « low-cost » ; manèges « low-cost » (sans </a:t>
            </a:r>
            <a:r>
              <a:rPr lang="fr-FR" i="1" dirty="0" err="1"/>
              <a:t>parre</a:t>
            </a:r>
            <a:r>
              <a:rPr lang="fr-FR" i="1" dirty="0"/>
              <a:t>-botte) ; sols en mâchefer ; clôtures béton ; sol équestre de travail 100% copeaux de feutre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22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Soutien aux investissements de la filière équine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7BEBF1A-8D37-4F12-9589-B97080C8A963}"/>
              </a:ext>
            </a:extLst>
          </p:cNvPr>
          <p:cNvSpPr/>
          <p:nvPr/>
        </p:nvSpPr>
        <p:spPr>
          <a:xfrm>
            <a:off x="399326" y="1574158"/>
            <a:ext cx="8142790" cy="413216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/>
              <a:t>Nouveautés/simplification concernant le dispositif :</a:t>
            </a:r>
            <a:endParaRPr lang="fr-FR" sz="2000" dirty="0"/>
          </a:p>
          <a:p>
            <a:pPr marL="285750" lvl="0" indent="-285750">
              <a:buFontTx/>
              <a:buChar char="-"/>
            </a:pPr>
            <a:r>
              <a:rPr lang="fr-FR" dirty="0"/>
              <a:t>Simplification en attribuant les subventions selon des montants forfaitaires définis dans un référentiel pour chaque type d’équipement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 les projets innovants ou atypiques, répondant à l’1 des 4 enjeux précités, possibilité de mobiliser une subvention et/ou un IF après instruction au cas par cas</a:t>
            </a:r>
          </a:p>
          <a:p>
            <a:pPr marL="285750" indent="-285750">
              <a:buFontTx/>
              <a:buChar char="-"/>
            </a:pPr>
            <a:r>
              <a:rPr lang="fr-FR" dirty="0"/>
              <a:t>Maintien de l’</a:t>
            </a:r>
            <a:r>
              <a:rPr lang="fr-FR" dirty="0" err="1"/>
              <a:t>incitativité</a:t>
            </a:r>
            <a:r>
              <a:rPr lang="fr-FR" dirty="0"/>
              <a:t> de l’aide </a:t>
            </a:r>
          </a:p>
          <a:p>
            <a:pPr marL="285750" indent="-285750">
              <a:buFontTx/>
              <a:buChar char="-"/>
            </a:pPr>
            <a:r>
              <a:rPr lang="fr-FR" dirty="0"/>
              <a:t>Simplification en réduisant le nombre de critères économiques</a:t>
            </a:r>
          </a:p>
          <a:p>
            <a:endParaRPr lang="fr-FR" dirty="0"/>
          </a:p>
          <a:p>
            <a:pPr marL="285750" lvl="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8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533" y="3400521"/>
            <a:ext cx="8362528" cy="2380712"/>
          </a:xfrm>
          <a:prstGeom prst="rect">
            <a:avLst/>
          </a:prstGeom>
          <a:noFill/>
        </p:spPr>
        <p:txBody>
          <a:bodyPr wrap="square" lIns="89214" tIns="44607" rIns="89214" bIns="44607" rtlCol="0">
            <a:spAutoFit/>
          </a:bodyPr>
          <a:lstStyle/>
          <a:p>
            <a:pPr algn="ctr"/>
            <a:endParaRPr lang="fr-FR" sz="248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sz="2481" kern="0" dirty="0">
                <a:solidFill>
                  <a:schemeClr val="bg1"/>
                </a:solidFill>
                <a:latin typeface="Arial"/>
                <a:cs typeface="Arial"/>
              </a:rPr>
              <a:t>Introduction par Mme Clotilde EUDIER</a:t>
            </a:r>
          </a:p>
          <a:p>
            <a:pPr algn="ctr"/>
            <a:endParaRPr lang="fr-FR" sz="248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sz="2481" kern="0" dirty="0">
                <a:solidFill>
                  <a:schemeClr val="bg1"/>
                </a:solidFill>
                <a:latin typeface="Arial"/>
                <a:cs typeface="Arial"/>
              </a:rPr>
              <a:t>Vice-Présidente en charge de l’agriculture, de la pêche et de la forêt </a:t>
            </a:r>
          </a:p>
          <a:p>
            <a:pPr algn="ctr"/>
            <a:endParaRPr lang="fr-FR" sz="248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53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Modalités financières (volet subvention)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127D1FE-4017-4819-BC5B-805108F23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80409"/>
              </p:ext>
            </p:extLst>
          </p:nvPr>
        </p:nvGraphicFramePr>
        <p:xfrm>
          <a:off x="286473" y="1388962"/>
          <a:ext cx="8391912" cy="4172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018">
                  <a:extLst>
                    <a:ext uri="{9D8B030D-6E8A-4147-A177-3AD203B41FA5}">
                      <a16:colId xmlns:a16="http://schemas.microsoft.com/office/drawing/2014/main" val="2019856804"/>
                    </a:ext>
                  </a:extLst>
                </a:gridCol>
                <a:gridCol w="5534894">
                  <a:extLst>
                    <a:ext uri="{9D8B030D-6E8A-4147-A177-3AD203B41FA5}">
                      <a16:colId xmlns:a16="http://schemas.microsoft.com/office/drawing/2014/main" val="3252974215"/>
                    </a:ext>
                  </a:extLst>
                </a:gridCol>
              </a:tblGrid>
              <a:tr h="758975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Entreprises filière équine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07397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Taux aide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30 %</a:t>
                      </a:r>
                    </a:p>
                    <a:p>
                      <a:r>
                        <a:rPr lang="fr-FR" sz="2000" dirty="0"/>
                        <a:t>(+ bonification si certification </a:t>
                      </a:r>
                      <a:r>
                        <a:rPr lang="fr-FR" sz="2000" dirty="0" err="1"/>
                        <a:t>envir</a:t>
                      </a:r>
                      <a:r>
                        <a:rPr lang="fr-FR" sz="2000" dirty="0"/>
                        <a:t>. niveau 2 - </a:t>
                      </a:r>
                      <a:r>
                        <a:rPr lang="fr-FR" sz="2000" dirty="0" err="1"/>
                        <a:t>EquuRES</a:t>
                      </a:r>
                      <a:r>
                        <a:rPr lang="fr-FR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54866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Plancher de dépenses éligibles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10 000 €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81790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Plafond des dépenses éligibles sur la programmation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300 000 € / bénéficiaire sur la programmation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08468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Nombre dossiers sur programmation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dépôts 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3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2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81023"/>
            <a:ext cx="8345347" cy="9607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Soutien aux investissements des industries agro-alimentaires et des scieries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2F10B1B-9341-4502-8FD4-5BDBD0E9D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0628"/>
              </p:ext>
            </p:extLst>
          </p:nvPr>
        </p:nvGraphicFramePr>
        <p:xfrm>
          <a:off x="46318" y="1110695"/>
          <a:ext cx="9072281" cy="551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1850">
                  <a:extLst>
                    <a:ext uri="{9D8B030D-6E8A-4147-A177-3AD203B41FA5}">
                      <a16:colId xmlns:a16="http://schemas.microsoft.com/office/drawing/2014/main" val="945533272"/>
                    </a:ext>
                  </a:extLst>
                </a:gridCol>
                <a:gridCol w="6134385">
                  <a:extLst>
                    <a:ext uri="{9D8B030D-6E8A-4147-A177-3AD203B41FA5}">
                      <a16:colId xmlns:a16="http://schemas.microsoft.com/office/drawing/2014/main" val="1546848399"/>
                    </a:ext>
                  </a:extLst>
                </a:gridCol>
                <a:gridCol w="1116046">
                  <a:extLst>
                    <a:ext uri="{9D8B030D-6E8A-4147-A177-3AD203B41FA5}">
                      <a16:colId xmlns:a16="http://schemas.microsoft.com/office/drawing/2014/main" val="3423306519"/>
                    </a:ext>
                  </a:extLst>
                </a:gridCol>
              </a:tblGrid>
              <a:tr h="5588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Subvention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Garantie de prêt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79459"/>
                  </a:ext>
                </a:extLst>
              </a:tr>
              <a:tr h="1292277">
                <a:tc>
                  <a:txBody>
                    <a:bodyPr/>
                    <a:lstStyle/>
                    <a:p>
                      <a:r>
                        <a:rPr lang="fr-FR" sz="1600" dirty="0"/>
                        <a:t>Principes d’éligibilité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PME hors commerce de détail (projet en Normandie)</a:t>
                      </a:r>
                      <a:endParaRPr lang="fr-FR" sz="1800" dirty="0"/>
                    </a:p>
                    <a:p>
                      <a:r>
                        <a:rPr lang="fr-FR" sz="1800" dirty="0"/>
                        <a:t>Economiquement viable</a:t>
                      </a:r>
                    </a:p>
                    <a:p>
                      <a:r>
                        <a:rPr lang="fr-FR" sz="1800" dirty="0"/>
                        <a:t>Projets de transformation - commercialisation (circuit long, semi long, e-commerce)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Transition alimentaire, énergétique, environnementale 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Spécificités scieries : </a:t>
                      </a:r>
                      <a:r>
                        <a:rPr lang="fr-FR" sz="1800" dirty="0"/>
                        <a:t>bois d’œuvre et bois 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Existant</a:t>
                      </a:r>
                    </a:p>
                    <a:p>
                      <a:r>
                        <a:rPr lang="fr-FR" dirty="0"/>
                        <a:t>à </a:t>
                      </a:r>
                    </a:p>
                    <a:p>
                      <a:r>
                        <a:rPr lang="fr-FR" dirty="0"/>
                        <a:t>l’ADN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48424"/>
                  </a:ext>
                </a:extLst>
              </a:tr>
              <a:tr h="1419145">
                <a:tc>
                  <a:txBody>
                    <a:bodyPr/>
                    <a:lstStyle/>
                    <a:p>
                      <a:r>
                        <a:rPr lang="fr-FR" sz="1600" dirty="0"/>
                        <a:t>Critères de sélection (le cas échéant…) et reprise des anciens critères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Bois local et utilisateurs locaux</a:t>
                      </a:r>
                    </a:p>
                    <a:p>
                      <a:r>
                        <a:rPr lang="fr-FR" sz="1800" dirty="0"/>
                        <a:t>Origine produits (ancrage territorial, matières premières,…)</a:t>
                      </a:r>
                    </a:p>
                    <a:p>
                      <a:r>
                        <a:rPr lang="fr-FR" sz="1800" dirty="0"/>
                        <a:t>Production en appellation quand elle existe (% âge significatif)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Nombre d’emplois créés et/ou réduction pénibilité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42230"/>
                  </a:ext>
                </a:extLst>
              </a:tr>
              <a:tr h="1265817">
                <a:tc>
                  <a:txBody>
                    <a:bodyPr/>
                    <a:lstStyle/>
                    <a:p>
                      <a:r>
                        <a:rPr lang="fr-FR" sz="1600" dirty="0"/>
                        <a:t>Nature des investissements éligibles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Investissements productifs dans l’agro alimentaire, l’agro- industrie et la valorisation du bois.</a:t>
                      </a:r>
                    </a:p>
                    <a:p>
                      <a:r>
                        <a:rPr lang="fr-FR" sz="1800" dirty="0"/>
                        <a:t>Modernisation et numérisation des entreprises</a:t>
                      </a:r>
                    </a:p>
                    <a:p>
                      <a:r>
                        <a:rPr lang="fr-FR" sz="1800" dirty="0"/>
                        <a:t>Etudes et certification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Innovation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Numérique humain + ERP + logiciel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3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2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7BEBF1A-8D37-4F12-9589-B97080C8A963}"/>
              </a:ext>
            </a:extLst>
          </p:cNvPr>
          <p:cNvSpPr/>
          <p:nvPr/>
        </p:nvSpPr>
        <p:spPr>
          <a:xfrm>
            <a:off x="399326" y="1574158"/>
            <a:ext cx="8142790" cy="413216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 dirty="0">
              <a:solidFill>
                <a:schemeClr val="dk1"/>
              </a:solidFill>
            </a:endParaRPr>
          </a:p>
          <a:p>
            <a:endParaRPr lang="fr-FR" sz="1400" b="1" dirty="0"/>
          </a:p>
          <a:p>
            <a:endParaRPr lang="fr-FR" sz="1400" b="1" dirty="0">
              <a:solidFill>
                <a:schemeClr val="dk1"/>
              </a:solidFill>
            </a:endParaRPr>
          </a:p>
          <a:p>
            <a:endParaRPr lang="fr-FR" sz="1400" b="1" dirty="0"/>
          </a:p>
          <a:p>
            <a:endParaRPr lang="fr-FR" sz="1400" b="1" dirty="0">
              <a:solidFill>
                <a:schemeClr val="dk1"/>
              </a:solidFill>
            </a:endParaRPr>
          </a:p>
          <a:p>
            <a:endParaRPr lang="fr-FR" sz="1400" b="1" dirty="0"/>
          </a:p>
          <a:p>
            <a:endParaRPr lang="fr-FR" sz="1400" b="1" dirty="0">
              <a:solidFill>
                <a:schemeClr val="dk1"/>
              </a:solidFill>
            </a:endParaRPr>
          </a:p>
          <a:p>
            <a:endParaRPr lang="fr-FR" b="1" dirty="0"/>
          </a:p>
          <a:p>
            <a:r>
              <a:rPr lang="fr-FR" b="1" dirty="0">
                <a:solidFill>
                  <a:schemeClr val="dk1"/>
                </a:solidFill>
              </a:rPr>
              <a:t>Autres remarques sur le dispositif : </a:t>
            </a:r>
            <a:r>
              <a:rPr lang="fr-FR" b="1" dirty="0"/>
              <a:t>pistes de simplification pour le montage du projet ? 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fr-FR" sz="1600" dirty="0">
                <a:sym typeface="Wingdings" panose="05000000000000000000" pitchFamily="2" charset="2"/>
              </a:rPr>
              <a:t>Coûts raisonnés : difficulté à fournir 3 devis, possibilité d’une justification dûment étayée (ex: filière lin)</a:t>
            </a:r>
          </a:p>
          <a:p>
            <a:pPr marL="342900" indent="-342900">
              <a:buAutoNum type="arabicParenR"/>
            </a:pPr>
            <a:r>
              <a:rPr lang="fr-FR" sz="1600" b="1" u="sng" dirty="0">
                <a:sym typeface="Wingdings" panose="05000000000000000000" pitchFamily="2" charset="2"/>
              </a:rPr>
              <a:t>Aide à l’accompagnement du montage des dossiers demande et paiement sans intermédiaire : spécialiste de chaque filière, service d’accompagnement en ligne et sur place, ouvert à tous création modernisation</a:t>
            </a:r>
            <a:endParaRPr lang="fr-FR" sz="1600" b="1" u="sng" dirty="0"/>
          </a:p>
          <a:p>
            <a:endParaRPr lang="fr-FR" sz="2200" b="1" dirty="0">
              <a:solidFill>
                <a:schemeClr val="dk1"/>
              </a:solidFill>
            </a:endParaRPr>
          </a:p>
          <a:p>
            <a:endParaRPr lang="fr-FR" sz="2200" b="1" dirty="0"/>
          </a:p>
          <a:p>
            <a:endParaRPr lang="fr-FR" sz="2200" b="1" dirty="0">
              <a:solidFill>
                <a:schemeClr val="dk1"/>
              </a:solidFill>
            </a:endParaRPr>
          </a:p>
          <a:p>
            <a:endParaRPr lang="fr-FR" sz="2200" b="1" dirty="0"/>
          </a:p>
          <a:p>
            <a:endParaRPr lang="fr-FR" sz="2200" b="1" dirty="0">
              <a:solidFill>
                <a:schemeClr val="dk1"/>
              </a:solidFill>
            </a:endParaRPr>
          </a:p>
          <a:p>
            <a:endParaRPr lang="fr-FR" sz="2200" b="1" dirty="0"/>
          </a:p>
          <a:p>
            <a:endParaRPr lang="fr-FR" sz="2200" b="1" dirty="0">
              <a:solidFill>
                <a:schemeClr val="dk1"/>
              </a:solidFill>
            </a:endParaRPr>
          </a:p>
          <a:p>
            <a:endParaRPr lang="fr-FR" sz="2200" b="1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EABDEC0-5894-488C-BD44-DCD263C6BD37}"/>
              </a:ext>
            </a:extLst>
          </p:cNvPr>
          <p:cNvSpPr/>
          <p:nvPr/>
        </p:nvSpPr>
        <p:spPr>
          <a:xfrm>
            <a:off x="399326" y="81023"/>
            <a:ext cx="8345347" cy="9607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Soutien aux investissements des industries agro-alimentaires et des scieries </a:t>
            </a:r>
          </a:p>
        </p:txBody>
      </p:sp>
    </p:spTree>
    <p:extLst>
      <p:ext uri="{BB962C8B-B14F-4D97-AF65-F5344CB8AC3E}">
        <p14:creationId xmlns:p14="http://schemas.microsoft.com/office/powerpoint/2010/main" val="399456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Modalités financières (volet subvention)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127D1FE-4017-4819-BC5B-805108F23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38888"/>
              </p:ext>
            </p:extLst>
          </p:nvPr>
        </p:nvGraphicFramePr>
        <p:xfrm>
          <a:off x="286473" y="1388962"/>
          <a:ext cx="8345346" cy="38333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2115">
                  <a:extLst>
                    <a:ext uri="{9D8B030D-6E8A-4147-A177-3AD203B41FA5}">
                      <a16:colId xmlns:a16="http://schemas.microsoft.com/office/drawing/2014/main" val="2019856804"/>
                    </a:ext>
                  </a:extLst>
                </a:gridCol>
                <a:gridCol w="4463231">
                  <a:extLst>
                    <a:ext uri="{9D8B030D-6E8A-4147-A177-3AD203B41FA5}">
                      <a16:colId xmlns:a16="http://schemas.microsoft.com/office/drawing/2014/main" val="3252974215"/>
                    </a:ext>
                  </a:extLst>
                </a:gridCol>
              </a:tblGrid>
              <a:tr h="758975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Industries agro-alimentaires et scieries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07397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Taux aide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54866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Plancher de dépenses éligibles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81790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Plafond des dépenses éligibles sur la programmation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4 000 000 € / bénéficiaire sur la programmation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08468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Nombre dossiers sur programmation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3 dépôts 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35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68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81023"/>
            <a:ext cx="8345347" cy="960700"/>
          </a:xfrm>
          <a:prstGeom prst="roundRect">
            <a:avLst/>
          </a:prstGeom>
          <a:gradFill>
            <a:gsLst>
              <a:gs pos="55800">
                <a:srgbClr val="EE9145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Soutien aux investissements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entreprises de prestations de service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A171E41-A50F-4CE4-9064-82C60410C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897"/>
              </p:ext>
            </p:extLst>
          </p:nvPr>
        </p:nvGraphicFramePr>
        <p:xfrm>
          <a:off x="399325" y="1108677"/>
          <a:ext cx="8315797" cy="56678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168">
                  <a:extLst>
                    <a:ext uri="{9D8B030D-6E8A-4147-A177-3AD203B41FA5}">
                      <a16:colId xmlns:a16="http://schemas.microsoft.com/office/drawing/2014/main" val="945533272"/>
                    </a:ext>
                  </a:extLst>
                </a:gridCol>
                <a:gridCol w="6385629">
                  <a:extLst>
                    <a:ext uri="{9D8B030D-6E8A-4147-A177-3AD203B41FA5}">
                      <a16:colId xmlns:a16="http://schemas.microsoft.com/office/drawing/2014/main" val="1546848399"/>
                    </a:ext>
                  </a:extLst>
                </a:gridCol>
              </a:tblGrid>
              <a:tr h="3458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>
                      <a:gsLst>
                        <a:gs pos="55800">
                          <a:srgbClr val="EE9145"/>
                        </a:gs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</a:t>
                      </a:r>
                    </a:p>
                  </a:txBody>
                  <a:tcPr>
                    <a:gradFill>
                      <a:gsLst>
                        <a:gs pos="55800">
                          <a:srgbClr val="EE9145"/>
                        </a:gs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2279459"/>
                  </a:ext>
                </a:extLst>
              </a:tr>
              <a:tr h="1240945">
                <a:tc>
                  <a:txBody>
                    <a:bodyPr/>
                    <a:lstStyle/>
                    <a:p>
                      <a:r>
                        <a:rPr lang="fr-FR" sz="1600" dirty="0"/>
                        <a:t>Objectifs du dispositif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enjeux : 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la compétitivité des exploitations agricoles et de la propriété forestière par l’externalisation de certaines tâches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Limiter l’impact sur l’environnement (éviter tassement des sols, etc.) </a:t>
                      </a:r>
                    </a:p>
                    <a:p>
                      <a:pPr marL="342900" marR="0" lvl="0" indent="-34290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</a:tabLst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les conditions de travail, réduire la pénibilité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48424"/>
                  </a:ext>
                </a:extLst>
              </a:tr>
              <a:tr h="2222157">
                <a:tc>
                  <a:txBody>
                    <a:bodyPr/>
                    <a:lstStyle/>
                    <a:p>
                      <a:r>
                        <a:rPr lang="fr-FR" sz="1600" dirty="0"/>
                        <a:t>Principes d’éligibilité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Siège social en Normandie 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Entrée par activité (code NAF) : </a:t>
                      </a:r>
                    </a:p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Entreprise de travaux agricoles (01.61Z)        Entreprises de travaux forestiers (02.20Z, 02.40Z)    Entreprises de travaux sylvicoles (02.10Z, 81.30Z)     Sciage et rabotage du bois (16.10A)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Commerce de détail charbons et combustibles (47.78B)</a:t>
                      </a:r>
                      <a:endParaRPr lang="fr-FR" sz="12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moins 70 % de l’activité consacrée aux travaux agricoles, forestiers, sylvicoles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Viabilité économique de l’entreprise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(EBE des 3 dernières années) </a:t>
                      </a:r>
                    </a:p>
                    <a:p>
                      <a:pPr marL="179388" marR="0" lvl="0" indent="-179388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Cibler les projets répondant au moins à l’1 des 3 enjeux / Investissement hors liste de matériels inéligibles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85825"/>
                  </a:ext>
                </a:extLst>
              </a:tr>
              <a:tr h="1644973">
                <a:tc>
                  <a:txBody>
                    <a:bodyPr/>
                    <a:lstStyle/>
                    <a:p>
                      <a:r>
                        <a:rPr lang="fr-FR" sz="1600" b="0" dirty="0"/>
                        <a:t>Critères de sélection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Diversification de l’activité : 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prestation globale avec valorisation des données numériques, sur nouveau secteur d’activité, saut technologique, etc.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sur l’environnement limité : 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fiche technique, liste de matériels, etc.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Vivabilité du projet  :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confort de travail, simplification des tâches, etc. </a:t>
                      </a:r>
                    </a:p>
                    <a:p>
                      <a:pPr marL="285750" marR="0" lvl="0" indent="-28575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Professionnalisme :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compétences, expérience, formations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Démarche qualité : </a:t>
                      </a:r>
                      <a:r>
                        <a:rPr lang="fr-FR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Qualiterritoire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PEFC, etc.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4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784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7BEBF1A-8D37-4F12-9589-B97080C8A963}"/>
              </a:ext>
            </a:extLst>
          </p:cNvPr>
          <p:cNvSpPr/>
          <p:nvPr/>
        </p:nvSpPr>
        <p:spPr>
          <a:xfrm>
            <a:off x="399325" y="1151680"/>
            <a:ext cx="8345347" cy="531944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Catégories de matériels inéligibles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Renouvellement de matériel à l’identique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Matériel acheté en crédit bail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200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en </a:t>
            </a:r>
            <a:r>
              <a:rPr lang="fr-FR" sz="2200" b="1" dirty="0">
                <a:solidFill>
                  <a:prstClr val="black"/>
                </a:solidFill>
              </a:rPr>
              <a:t>cours (avec les ETA)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l’opportunité de soutenir l’achat de matériel d’occasion</a:t>
            </a:r>
          </a:p>
          <a:p>
            <a:pPr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fr-FR" sz="2200" b="1" dirty="0">
                <a:solidFill>
                  <a:prstClr val="black"/>
                </a:solidFill>
                <a:latin typeface="Calibri"/>
              </a:rPr>
              <a:t>Travaux à venir avec les acteurs concernés pour élaborer une liste  d’investissements inéligibles :</a:t>
            </a:r>
          </a:p>
          <a:p>
            <a:pPr>
              <a:defRPr/>
            </a:pPr>
            <a:r>
              <a:rPr lang="fr-FR" sz="2200" b="1" dirty="0">
                <a:solidFill>
                  <a:prstClr val="black"/>
                </a:solidFill>
                <a:latin typeface="Calibri"/>
              </a:rPr>
              <a:t>-    Prise en compte des listes actuelles de matériel inéligible</a:t>
            </a:r>
          </a:p>
          <a:p>
            <a:pPr marL="342900" indent="-342900">
              <a:buFontTx/>
              <a:buChar char="-"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lang="fr-FR" sz="2200" b="1" dirty="0" err="1">
                <a:solidFill>
                  <a:prstClr val="black"/>
                </a:solidFill>
                <a:latin typeface="Calibri"/>
              </a:rPr>
              <a:t>vestissements</a:t>
            </a:r>
            <a:r>
              <a:rPr lang="fr-FR" sz="2200" b="1" dirty="0">
                <a:solidFill>
                  <a:prstClr val="black"/>
                </a:solidFill>
                <a:latin typeface="Calibri"/>
              </a:rPr>
              <a:t> qui n’entrent pas dans nos objectifs</a:t>
            </a:r>
          </a:p>
          <a:p>
            <a:pPr marL="342900" indent="-342900">
              <a:buFontTx/>
              <a:buChar char="-"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Interrogation sur certains investissements, par exemple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bâtiment, tracteur, moissonneuse, pulvérisateur,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EABDEC0-5894-488C-BD44-DCD263C6BD37}"/>
              </a:ext>
            </a:extLst>
          </p:cNvPr>
          <p:cNvSpPr/>
          <p:nvPr/>
        </p:nvSpPr>
        <p:spPr>
          <a:xfrm>
            <a:off x="399326" y="190980"/>
            <a:ext cx="8345347" cy="9607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Soutien aux investissements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entreprises de prestations de service </a:t>
            </a:r>
          </a:p>
        </p:txBody>
      </p:sp>
    </p:spTree>
    <p:extLst>
      <p:ext uri="{BB962C8B-B14F-4D97-AF65-F5344CB8AC3E}">
        <p14:creationId xmlns:p14="http://schemas.microsoft.com/office/powerpoint/2010/main" val="72855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7BEBF1A-8D37-4F12-9589-B97080C8A963}"/>
              </a:ext>
            </a:extLst>
          </p:cNvPr>
          <p:cNvSpPr/>
          <p:nvPr/>
        </p:nvSpPr>
        <p:spPr>
          <a:xfrm>
            <a:off x="399326" y="1574158"/>
            <a:ext cx="8142790" cy="413216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Simplification du dispositif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Dépôt des dossiers au fil de l’eau : succession d’appels à projet en continu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Dépôt en ligne, dématérialisé</a:t>
            </a:r>
          </a:p>
          <a:p>
            <a:pPr marL="285750" indent="-285750">
              <a:buFontTx/>
              <a:buChar char="-"/>
              <a:defRPr/>
            </a:pPr>
            <a:r>
              <a:rPr lang="fr-FR" b="1" dirty="0">
                <a:solidFill>
                  <a:prstClr val="black"/>
                </a:solidFill>
              </a:rPr>
              <a:t>Taux unique de soutien public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 de recours à des barèmes de prix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matériel 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demande basée sur présentation de devis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Suppression du critère « création d’emploi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6490D81-4CF8-4E11-8458-1ABBECA0ABD8}"/>
              </a:ext>
            </a:extLst>
          </p:cNvPr>
          <p:cNvSpPr/>
          <p:nvPr/>
        </p:nvSpPr>
        <p:spPr>
          <a:xfrm>
            <a:off x="399326" y="190980"/>
            <a:ext cx="8345347" cy="9607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Soutien aux investissements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entreprises de prestations de service </a:t>
            </a:r>
          </a:p>
        </p:txBody>
      </p:sp>
    </p:spTree>
    <p:extLst>
      <p:ext uri="{BB962C8B-B14F-4D97-AF65-F5344CB8AC3E}">
        <p14:creationId xmlns:p14="http://schemas.microsoft.com/office/powerpoint/2010/main" val="2578448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Modalités financières (volet subvention)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127D1FE-4017-4819-BC5B-805108F23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02919"/>
              </p:ext>
            </p:extLst>
          </p:nvPr>
        </p:nvGraphicFramePr>
        <p:xfrm>
          <a:off x="399326" y="1791486"/>
          <a:ext cx="8345346" cy="3470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2047">
                  <a:extLst>
                    <a:ext uri="{9D8B030D-6E8A-4147-A177-3AD203B41FA5}">
                      <a16:colId xmlns:a16="http://schemas.microsoft.com/office/drawing/2014/main" val="2019856804"/>
                    </a:ext>
                  </a:extLst>
                </a:gridCol>
                <a:gridCol w="4893299">
                  <a:extLst>
                    <a:ext uri="{9D8B030D-6E8A-4147-A177-3AD203B41FA5}">
                      <a16:colId xmlns:a16="http://schemas.microsoft.com/office/drawing/2014/main" val="3252974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Entreprises de prestation de services agricoles et forestières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07397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Taux aide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54866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Plancher de dépenses éligibles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10 000 €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781790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Plafond des dépenses éligibles sur la programmation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300 000 €/bénéficiaire </a:t>
                      </a:r>
                    </a:p>
                    <a:p>
                      <a:pPr algn="ctr"/>
                      <a:r>
                        <a:rPr lang="fr-FR" sz="2000" b="0" dirty="0"/>
                        <a:t>sur la programmation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408468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Nombre dossiers sur programmation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dépôts maximum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93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5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6713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Modalités financières (volet subvention)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127D1FE-4017-4819-BC5B-805108F23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37193"/>
              </p:ext>
            </p:extLst>
          </p:nvPr>
        </p:nvGraphicFramePr>
        <p:xfrm>
          <a:off x="286473" y="1388962"/>
          <a:ext cx="8571056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764">
                  <a:extLst>
                    <a:ext uri="{9D8B030D-6E8A-4147-A177-3AD203B41FA5}">
                      <a16:colId xmlns:a16="http://schemas.microsoft.com/office/drawing/2014/main" val="2019856804"/>
                    </a:ext>
                  </a:extLst>
                </a:gridCol>
                <a:gridCol w="2142764">
                  <a:extLst>
                    <a:ext uri="{9D8B030D-6E8A-4147-A177-3AD203B41FA5}">
                      <a16:colId xmlns:a16="http://schemas.microsoft.com/office/drawing/2014/main" val="3252974215"/>
                    </a:ext>
                  </a:extLst>
                </a:gridCol>
                <a:gridCol w="1862458">
                  <a:extLst>
                    <a:ext uri="{9D8B030D-6E8A-4147-A177-3AD203B41FA5}">
                      <a16:colId xmlns:a16="http://schemas.microsoft.com/office/drawing/2014/main" val="2658700942"/>
                    </a:ext>
                  </a:extLst>
                </a:gridCol>
                <a:gridCol w="2423070">
                  <a:extLst>
                    <a:ext uri="{9D8B030D-6E8A-4147-A177-3AD203B41FA5}">
                      <a16:colId xmlns:a16="http://schemas.microsoft.com/office/drawing/2014/main" val="3132199220"/>
                    </a:ext>
                  </a:extLst>
                </a:gridCol>
              </a:tblGrid>
              <a:tr h="758975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Entreprises filière équine et de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Industries agro-alimentaires et scieries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6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Entreprises de prestation de services agricoles et forestières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07397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Taux aide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30 %</a:t>
                      </a:r>
                    </a:p>
                    <a:p>
                      <a:r>
                        <a:rPr lang="fr-FR" sz="1400" dirty="0"/>
                        <a:t>(+ bonification si certification </a:t>
                      </a:r>
                      <a:r>
                        <a:rPr lang="fr-FR" sz="1400" dirty="0" err="1"/>
                        <a:t>envir</a:t>
                      </a:r>
                      <a:r>
                        <a:rPr lang="fr-FR" sz="1400" dirty="0"/>
                        <a:t>. niveau 2 - </a:t>
                      </a:r>
                      <a:r>
                        <a:rPr lang="fr-FR" sz="1400" dirty="0" err="1"/>
                        <a:t>EquuRES</a:t>
                      </a:r>
                      <a:r>
                        <a:rPr lang="fr-FR" sz="1400" dirty="0"/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54866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Plancher de dépenses éligibles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50 000 €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10 000 €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81790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Plafond des dépenses éligibles sur la programmation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300 000 € / bénéficiaire sur la programmation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/>
                        <a:t>4 000 000 € / bénéficiaire sur la programmation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300 000 € / bénéficiaire sur la programmation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08468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r>
                        <a:rPr lang="fr-FR" sz="2000" dirty="0"/>
                        <a:t>Nombre dossiers sur programmation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dépôts maximum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3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78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4" y="191097"/>
            <a:ext cx="8345347" cy="36471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objectifs &amp; priorités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80684" y="762000"/>
            <a:ext cx="8582629" cy="54505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2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prstClr val="black"/>
                </a:solidFill>
              </a:rPr>
              <a:t>Objectifs : </a:t>
            </a:r>
            <a:r>
              <a:rPr lang="fr-FR" sz="2200" dirty="0"/>
              <a:t>Soutenir l’investissement </a:t>
            </a:r>
            <a:r>
              <a:rPr lang="fr-FR" sz="2200" u="sng" dirty="0"/>
              <a:t>dans les exploitations agricoles ou groupements pour la production primaire et la transformation à la ferme et commercialisation en circuits courts</a:t>
            </a:r>
            <a:endParaRPr lang="fr-FR" sz="22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Priorités :</a:t>
            </a:r>
          </a:p>
          <a:p>
            <a:pPr lvl="0"/>
            <a:r>
              <a:rPr lang="fr-FR" sz="1400" b="1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L’installation et la création d’entreprise</a:t>
            </a:r>
          </a:p>
          <a:p>
            <a:pPr marL="285750" lvl="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fr-FR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résilience des exploitations agricoles : </a:t>
            </a:r>
          </a:p>
          <a:p>
            <a:pPr marL="285750" lvl="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fr-FR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Résilience économique : </a:t>
            </a:r>
            <a:r>
              <a:rPr lang="fr-FR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développement de la valeur ajoutée, structuration de l’économie locale, diversité des productions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Résilience environnementale : </a:t>
            </a:r>
            <a:r>
              <a:rPr lang="fr-FR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transition agroécologique, adaptation/lutte contre le changement climatique</a:t>
            </a:r>
          </a:p>
          <a:p>
            <a:pPr lvl="2">
              <a:tabLst>
                <a:tab pos="457200" algn="l"/>
              </a:tabLst>
            </a:pPr>
            <a:r>
              <a:rPr lang="fr-FR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lvl="1">
              <a:tabLst>
                <a:tab pos="457200" algn="l"/>
              </a:tabLst>
            </a:pPr>
            <a:r>
              <a:rPr lang="fr-FR" sz="1600"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Mais aussi </a:t>
            </a:r>
            <a:r>
              <a:rPr lang="fr-FR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</a:p>
          <a:p>
            <a:pPr lvl="1">
              <a:tabLst>
                <a:tab pos="457200" algn="l"/>
              </a:tabLst>
            </a:pPr>
            <a:r>
              <a:rPr lang="fr-FR" sz="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L’amélioration des conditions au travail et de la vivabilité des systèmes</a:t>
            </a:r>
            <a:endParaRPr lang="fr-FR" sz="2200" dirty="0"/>
          </a:p>
          <a:p>
            <a:pPr lvl="1"/>
            <a:endParaRPr lang="fr-FR" sz="2200" dirty="0"/>
          </a:p>
        </p:txBody>
      </p:sp>
      <p:sp>
        <p:nvSpPr>
          <p:cNvPr id="5" name="Flèche : courbe vers la droite 4">
            <a:extLst>
              <a:ext uri="{FF2B5EF4-FFF2-40B4-BE49-F238E27FC236}">
                <a16:creationId xmlns:a16="http://schemas.microsoft.com/office/drawing/2014/main" id="{2D605D68-CAA3-44C3-9F46-A5681F2D58D1}"/>
              </a:ext>
            </a:extLst>
          </p:cNvPr>
          <p:cNvSpPr/>
          <p:nvPr/>
        </p:nvSpPr>
        <p:spPr>
          <a:xfrm>
            <a:off x="567018" y="5383306"/>
            <a:ext cx="344466" cy="523568"/>
          </a:xfrm>
          <a:prstGeom prst="curved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391609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objectifs &amp; priorités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399326" y="1769369"/>
            <a:ext cx="8345347" cy="35505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enjeux au regard du dispositif d’aide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fr-FR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Poursuivre l’approche « projet global » et l’accompagnement structurant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projets moins globaux mais significatifs / grandes priorités pour toutes les filières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(adaptation système, condition de travail)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Simplifier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(moins de critères, moins de listes de dépenses éligibles, moins de justificatifs, dématérialisation …)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fr-FR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36090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370391"/>
            <a:ext cx="8345347" cy="436433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les moyens 2023-2027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280685" y="1440873"/>
            <a:ext cx="7948915" cy="45350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Les moyens : </a:t>
            </a:r>
          </a:p>
          <a:p>
            <a:r>
              <a:rPr lang="fr-FR" sz="2200" dirty="0"/>
              <a:t>Un engagement financier fort et en augmentation par rapport à la précédente programmation : </a:t>
            </a:r>
          </a:p>
          <a:p>
            <a:pPr marL="1081088" lvl="1" indent="-268288">
              <a:buFont typeface="Wingdings" panose="05000000000000000000" pitchFamily="2" charset="2"/>
              <a:buChar char="ü"/>
            </a:pPr>
            <a:r>
              <a:rPr lang="fr-FR" sz="2200" dirty="0"/>
              <a:t>2014 – 2020 : un budget FEADER de 106,26 M€ pour 7 ans soit </a:t>
            </a:r>
            <a:r>
              <a:rPr lang="fr-FR" sz="2200" b="1" u="sng" dirty="0"/>
              <a:t>15,2 M€/an </a:t>
            </a:r>
          </a:p>
          <a:p>
            <a:pPr marL="1081088" lvl="1" indent="-268288">
              <a:buFont typeface="Wingdings" panose="05000000000000000000" pitchFamily="2" charset="2"/>
              <a:buChar char="ü"/>
            </a:pPr>
            <a:r>
              <a:rPr lang="fr-FR" sz="2200" dirty="0"/>
              <a:t>2023 – 2027 : un budget prévisionnel FEADER de 81,25 M€ pour 5 ans soit </a:t>
            </a:r>
            <a:r>
              <a:rPr lang="fr-FR" sz="2200" b="1" u="sng" dirty="0"/>
              <a:t>16,25 M€/an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200" b="1" dirty="0"/>
          </a:p>
          <a:p>
            <a:pPr lvl="1"/>
            <a:r>
              <a:rPr lang="fr-FR" sz="2200" b="1" dirty="0">
                <a:sym typeface="Wingdings" panose="05000000000000000000" pitchFamily="2" charset="2"/>
              </a:rPr>
              <a:t> Un engagement financier fort renouvelé pour l’aide à l’investissement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97734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1" y="125001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structure &amp; modalités d’aide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933714" y="683874"/>
            <a:ext cx="7276563" cy="143635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Structure du dispositif </a:t>
            </a:r>
          </a:p>
          <a:p>
            <a:r>
              <a:rPr lang="fr-FR" sz="800" dirty="0"/>
              <a:t> </a:t>
            </a:r>
          </a:p>
          <a:p>
            <a:r>
              <a:rPr lang="fr-FR" sz="2000" dirty="0"/>
              <a:t> </a:t>
            </a:r>
            <a:r>
              <a:rPr lang="fr-FR" sz="1600" b="1" dirty="0"/>
              <a:t>Un dispositif à deux entrées pour les projets d’investissement : </a:t>
            </a:r>
          </a:p>
          <a:p>
            <a:r>
              <a:rPr lang="fr-FR" sz="800" b="1" dirty="0"/>
              <a:t>  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/>
              <a:t>Prise en compte du niveau de contrainte/ambition/risque du projet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/>
              <a:t>Un soutien différencié (taux, plafond) au regard de ce niveau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84DA27F-0FB7-46C5-8110-002799DBA717}"/>
              </a:ext>
            </a:extLst>
          </p:cNvPr>
          <p:cNvSpPr/>
          <p:nvPr/>
        </p:nvSpPr>
        <p:spPr>
          <a:xfrm>
            <a:off x="3274138" y="2986155"/>
            <a:ext cx="2595716" cy="27699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Projet d’investissement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ABEE191-D468-446C-9C9C-797BBB60E543}"/>
              </a:ext>
            </a:extLst>
          </p:cNvPr>
          <p:cNvSpPr/>
          <p:nvPr/>
        </p:nvSpPr>
        <p:spPr>
          <a:xfrm>
            <a:off x="245188" y="3594846"/>
            <a:ext cx="3654458" cy="233616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Projet conquérant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Définition : 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Le projet conquérant a un niveau élevé d'ambition/contrainte/risque marquant un tournant majeur à négocier dans la vie de l'exploitation.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A7AE58-A7A0-4108-9E58-D59FC1BD315B}"/>
              </a:ext>
            </a:extLst>
          </p:cNvPr>
          <p:cNvSpPr/>
          <p:nvPr/>
        </p:nvSpPr>
        <p:spPr>
          <a:xfrm>
            <a:off x="5244356" y="3496661"/>
            <a:ext cx="3654462" cy="25325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Projet d’amélioration des conditions de travail et d’adaptation du système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Définition : 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Le projet d'adaptation se caractérise par une continuité dans la vie de la structure en rythme de croisière. 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8224A40-3E08-4CA3-A67A-DC2D102BCC7A}"/>
              </a:ext>
            </a:extLst>
          </p:cNvPr>
          <p:cNvSpPr/>
          <p:nvPr/>
        </p:nvSpPr>
        <p:spPr>
          <a:xfrm>
            <a:off x="4247536" y="4495316"/>
            <a:ext cx="648929" cy="27699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3F76351A-A593-4959-9ED0-1D0C75809E34}"/>
              </a:ext>
            </a:extLst>
          </p:cNvPr>
          <p:cNvSpPr/>
          <p:nvPr/>
        </p:nvSpPr>
        <p:spPr>
          <a:xfrm>
            <a:off x="4448091" y="2414692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92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137309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structure &amp; modalités d’aide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876498" y="751112"/>
            <a:ext cx="7391003" cy="7804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Modalités d’aide : </a:t>
            </a:r>
          </a:p>
          <a:p>
            <a:pPr algn="ctr"/>
            <a:r>
              <a:rPr lang="fr-FR" sz="2000" dirty="0"/>
              <a:t>Un accompagnement différencié selon le type de projet </a:t>
            </a:r>
            <a:endParaRPr lang="fr-FR" sz="16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ABEE191-D468-446C-9C9C-797BBB60E543}"/>
              </a:ext>
            </a:extLst>
          </p:cNvPr>
          <p:cNvSpPr/>
          <p:nvPr/>
        </p:nvSpPr>
        <p:spPr>
          <a:xfrm>
            <a:off x="245182" y="1691041"/>
            <a:ext cx="4002348" cy="421831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Projet conquérant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Taux d’aide unique : </a:t>
            </a:r>
            <a:r>
              <a:rPr lang="fr-FR" sz="1600" b="1" dirty="0">
                <a:solidFill>
                  <a:schemeClr val="tx1"/>
                </a:solidFill>
              </a:rPr>
              <a:t>40 %</a:t>
            </a:r>
            <a:r>
              <a:rPr lang="fr-FR" sz="1600" dirty="0">
                <a:solidFill>
                  <a:schemeClr val="tx1"/>
                </a:solidFill>
              </a:rPr>
              <a:t> (et/ou IF)</a:t>
            </a:r>
          </a:p>
          <a:p>
            <a:r>
              <a:rPr lang="fr-FR" sz="1600" dirty="0">
                <a:solidFill>
                  <a:schemeClr val="tx1"/>
                </a:solidFill>
              </a:rPr>
              <a:t>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Plancher d’investissement éligible : </a:t>
            </a:r>
            <a:r>
              <a:rPr lang="fr-FR" sz="1600" b="1" dirty="0">
                <a:solidFill>
                  <a:schemeClr val="tx1"/>
                </a:solidFill>
              </a:rPr>
              <a:t>10 K€</a:t>
            </a:r>
          </a:p>
          <a:p>
            <a:r>
              <a:rPr lang="fr-FR" sz="1600" dirty="0">
                <a:solidFill>
                  <a:schemeClr val="tx1"/>
                </a:solidFill>
              </a:rPr>
              <a:t>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Plafonds d’</a:t>
            </a:r>
            <a:r>
              <a:rPr lang="fr-FR" sz="1600" dirty="0" err="1">
                <a:solidFill>
                  <a:schemeClr val="tx1"/>
                </a:solidFill>
              </a:rPr>
              <a:t>invest</a:t>
            </a:r>
            <a:r>
              <a:rPr lang="fr-FR" sz="1600" dirty="0">
                <a:solidFill>
                  <a:schemeClr val="tx1"/>
                </a:solidFill>
              </a:rPr>
              <a:t>. sur programmation :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Individuel, société, GAEC : </a:t>
            </a:r>
            <a:r>
              <a:rPr lang="fr-FR" sz="1600" b="1" dirty="0">
                <a:solidFill>
                  <a:schemeClr val="tx1"/>
                </a:solidFill>
              </a:rPr>
              <a:t>300 K€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Projets collectifs, CUMA : </a:t>
            </a:r>
            <a:r>
              <a:rPr lang="fr-FR" sz="1600" b="1" dirty="0">
                <a:solidFill>
                  <a:schemeClr val="tx1"/>
                </a:solidFill>
              </a:rPr>
              <a:t>800 K€</a:t>
            </a:r>
            <a:r>
              <a:rPr lang="fr-FR" sz="1600" dirty="0">
                <a:solidFill>
                  <a:schemeClr val="tx1"/>
                </a:solidFill>
              </a:rPr>
              <a:t> (étude par commission ad hoc si plus)</a:t>
            </a:r>
          </a:p>
          <a:p>
            <a:r>
              <a:rPr lang="fr-FR" sz="1600" dirty="0">
                <a:solidFill>
                  <a:schemeClr val="tx1"/>
                </a:solidFill>
              </a:rPr>
              <a:t> 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Dépenses éligibles : </a:t>
            </a:r>
            <a:r>
              <a:rPr lang="fr-FR" sz="1600" b="1" dirty="0">
                <a:solidFill>
                  <a:schemeClr val="tx1"/>
                </a:solidFill>
              </a:rPr>
              <a:t>globalité des investissements sauf liste négative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A7AE58-A7A0-4108-9E58-D59FC1BD315B}"/>
              </a:ext>
            </a:extLst>
          </p:cNvPr>
          <p:cNvSpPr/>
          <p:nvPr/>
        </p:nvSpPr>
        <p:spPr>
          <a:xfrm>
            <a:off x="4896463" y="1691041"/>
            <a:ext cx="4002355" cy="42183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Projet d’amélioration des conditions de travail et d’adaptation du système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Taux d’aide unique : </a:t>
            </a:r>
            <a:r>
              <a:rPr lang="fr-FR" sz="1600" b="1" dirty="0">
                <a:solidFill>
                  <a:schemeClr val="tx1"/>
                </a:solidFill>
              </a:rPr>
              <a:t>20 %</a:t>
            </a:r>
            <a:r>
              <a:rPr lang="fr-FR" sz="1600" dirty="0">
                <a:solidFill>
                  <a:schemeClr val="tx1"/>
                </a:solidFill>
              </a:rPr>
              <a:t> (et/ou IF)</a:t>
            </a:r>
          </a:p>
          <a:p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r>
              <a:rPr lang="fr-FR" sz="1600" dirty="0">
                <a:solidFill>
                  <a:schemeClr val="tx1"/>
                </a:solidFill>
              </a:rPr>
              <a:t>Plancher d’investissement éligible : </a:t>
            </a:r>
            <a:r>
              <a:rPr lang="fr-FR" sz="1600" b="1" dirty="0">
                <a:solidFill>
                  <a:schemeClr val="tx1"/>
                </a:solidFill>
              </a:rPr>
              <a:t>10 K€</a:t>
            </a:r>
          </a:p>
          <a:p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r>
              <a:rPr lang="fr-FR" sz="1600" dirty="0">
                <a:solidFill>
                  <a:schemeClr val="tx1"/>
                </a:solidFill>
              </a:rPr>
              <a:t>Plafonds d’</a:t>
            </a:r>
            <a:r>
              <a:rPr lang="fr-FR" sz="1600" dirty="0" err="1">
                <a:solidFill>
                  <a:schemeClr val="tx1"/>
                </a:solidFill>
              </a:rPr>
              <a:t>invest</a:t>
            </a:r>
            <a:r>
              <a:rPr lang="fr-FR" sz="1600" dirty="0">
                <a:solidFill>
                  <a:schemeClr val="tx1"/>
                </a:solidFill>
              </a:rPr>
              <a:t>. sur programmation : 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Individuel, société, GAEC : </a:t>
            </a:r>
            <a:r>
              <a:rPr lang="fr-FR" sz="1600" b="1" dirty="0">
                <a:solidFill>
                  <a:schemeClr val="tx1"/>
                </a:solidFill>
              </a:rPr>
              <a:t>100 K€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Projets collectifs, CUMA : </a:t>
            </a:r>
            <a:r>
              <a:rPr lang="fr-FR" sz="1600" b="1" dirty="0">
                <a:solidFill>
                  <a:schemeClr val="tx1"/>
                </a:solidFill>
              </a:rPr>
              <a:t>300 K€</a:t>
            </a:r>
            <a:r>
              <a:rPr lang="fr-FR" sz="1600" dirty="0">
                <a:solidFill>
                  <a:schemeClr val="tx1"/>
                </a:solidFill>
              </a:rPr>
              <a:t> (étude par commission ad hoc si plus)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Dépenses éligibles : </a:t>
            </a:r>
            <a:r>
              <a:rPr lang="fr-FR" sz="1600" b="1" dirty="0">
                <a:solidFill>
                  <a:schemeClr val="tx1"/>
                </a:solidFill>
              </a:rPr>
              <a:t>globalité des investissements sauf liste négative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86D3DFF-83A8-403D-86DF-5832C40E4A40}"/>
              </a:ext>
            </a:extLst>
          </p:cNvPr>
          <p:cNvSpPr/>
          <p:nvPr/>
        </p:nvSpPr>
        <p:spPr>
          <a:xfrm rot="5400000">
            <a:off x="4292463" y="4911443"/>
            <a:ext cx="657544" cy="27150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d’échange</a:t>
            </a:r>
          </a:p>
        </p:txBody>
      </p:sp>
    </p:spTree>
    <p:extLst>
      <p:ext uri="{BB962C8B-B14F-4D97-AF65-F5344CB8AC3E}">
        <p14:creationId xmlns:p14="http://schemas.microsoft.com/office/powerpoint/2010/main" val="70323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137309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Le projet conquérant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572002" y="733182"/>
            <a:ext cx="8172671" cy="6115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Définition : Le projet conquérant a un niveau élevé d'ambition/contrainte/risque marquant un tournant majeur à négocier dans la vie de l'exploitation.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ABEE191-D468-446C-9C9C-797BBB60E543}"/>
              </a:ext>
            </a:extLst>
          </p:cNvPr>
          <p:cNvSpPr/>
          <p:nvPr/>
        </p:nvSpPr>
        <p:spPr>
          <a:xfrm>
            <a:off x="259977" y="1669844"/>
            <a:ext cx="8657372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Projet conquérant = </a:t>
            </a:r>
            <a:r>
              <a:rPr lang="fr-FR" b="1" u="sng" dirty="0">
                <a:solidFill>
                  <a:schemeClr val="tx1"/>
                </a:solidFill>
              </a:rPr>
              <a:t>Un engagement fort du demandeur</a:t>
            </a:r>
            <a:r>
              <a:rPr lang="fr-FR" b="1" dirty="0">
                <a:solidFill>
                  <a:schemeClr val="tx1"/>
                </a:solidFill>
              </a:rPr>
              <a:t> sur les thématiques suivantes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EC5A4FA-DB3A-45AF-AF28-F7199EFBBCE8}"/>
              </a:ext>
            </a:extLst>
          </p:cNvPr>
          <p:cNvSpPr/>
          <p:nvPr/>
        </p:nvSpPr>
        <p:spPr>
          <a:xfrm rot="1630367">
            <a:off x="1401759" y="2313682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D6F184C7-A138-4710-B9A7-FD80557019EB}"/>
              </a:ext>
            </a:extLst>
          </p:cNvPr>
          <p:cNvSpPr/>
          <p:nvPr/>
        </p:nvSpPr>
        <p:spPr>
          <a:xfrm>
            <a:off x="3306340" y="2313682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0FF509AF-CF1D-45CD-9D00-A58288F21415}"/>
              </a:ext>
            </a:extLst>
          </p:cNvPr>
          <p:cNvSpPr/>
          <p:nvPr/>
        </p:nvSpPr>
        <p:spPr>
          <a:xfrm>
            <a:off x="5589852" y="2313682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A2917C5-8272-4B86-8D62-8FCCF8D7F994}"/>
              </a:ext>
            </a:extLst>
          </p:cNvPr>
          <p:cNvSpPr/>
          <p:nvPr/>
        </p:nvSpPr>
        <p:spPr>
          <a:xfrm rot="19533690">
            <a:off x="7674947" y="2316962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D05755E-D4B8-4B84-A8CE-863D23DC50AC}"/>
              </a:ext>
            </a:extLst>
          </p:cNvPr>
          <p:cNvSpPr/>
          <p:nvPr/>
        </p:nvSpPr>
        <p:spPr>
          <a:xfrm>
            <a:off x="162967" y="2776755"/>
            <a:ext cx="1909482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Emploi</a:t>
            </a:r>
          </a:p>
          <a:p>
            <a:pPr algn="ctr"/>
            <a:endParaRPr lang="fr-FR" sz="2400" b="1" u="sng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Installation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Création d’entreprise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Projet Cuma avec création de main d’œuvre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Intégration d’un nvel. associé 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(actif agricole)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54029C5-25B1-404F-8673-36A6F968F542}"/>
              </a:ext>
            </a:extLst>
          </p:cNvPr>
          <p:cNvSpPr/>
          <p:nvPr/>
        </p:nvSpPr>
        <p:spPr>
          <a:xfrm>
            <a:off x="2375075" y="2776755"/>
            <a:ext cx="2100508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Transition structurelle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Agriculture Biologique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HVE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Maec</a:t>
            </a:r>
            <a:r>
              <a:rPr lang="fr-FR" sz="1400" b="1" dirty="0">
                <a:solidFill>
                  <a:schemeClr val="tx1"/>
                </a:solidFill>
              </a:rPr>
              <a:t> transition ou système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Autres transitions structurelles du système</a:t>
            </a:r>
            <a:r>
              <a:rPr lang="fr-FR" sz="1400" dirty="0">
                <a:solidFill>
                  <a:schemeClr val="tx1"/>
                </a:solidFill>
              </a:rPr>
              <a:t> (autonomie, haie, agroforesterie), …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F340490-BD22-4F08-9D22-8F61DC5CBF6B}"/>
              </a:ext>
            </a:extLst>
          </p:cNvPr>
          <p:cNvSpPr/>
          <p:nvPr/>
        </p:nvSpPr>
        <p:spPr>
          <a:xfrm>
            <a:off x="4723233" y="2776755"/>
            <a:ext cx="2010862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Valeur ajoutée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Création atelier de transformation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Création d’un nouvel atelier de production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Acquisition d’un SIQO</a:t>
            </a:r>
            <a:r>
              <a:rPr lang="fr-FR" sz="1400" dirty="0">
                <a:solidFill>
                  <a:schemeClr val="tx1"/>
                </a:solidFill>
              </a:rPr>
              <a:t>…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950B8B-7D77-41DB-9B7E-627595DB82F6}"/>
              </a:ext>
            </a:extLst>
          </p:cNvPr>
          <p:cNvSpPr/>
          <p:nvPr/>
        </p:nvSpPr>
        <p:spPr>
          <a:xfrm>
            <a:off x="6981745" y="2776755"/>
            <a:ext cx="1995243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Innovation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Création/ développement d’une filière nouvelle ou émergente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(houblon, vigne, races normandes menacées, protéines végétales/ alimentation humaine, …)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Projet collectif transformation, cc et/ou innovant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475F771-EB27-4DC9-842E-C4D3B003FCE6}"/>
              </a:ext>
            </a:extLst>
          </p:cNvPr>
          <p:cNvSpPr/>
          <p:nvPr/>
        </p:nvSpPr>
        <p:spPr>
          <a:xfrm>
            <a:off x="2091538" y="2313118"/>
            <a:ext cx="648929" cy="2769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OU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21E90C-B104-4CB2-AA80-B259891184A2}"/>
              </a:ext>
            </a:extLst>
          </p:cNvPr>
          <p:cNvSpPr/>
          <p:nvPr/>
        </p:nvSpPr>
        <p:spPr>
          <a:xfrm>
            <a:off x="4270157" y="2317370"/>
            <a:ext cx="648929" cy="2769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OU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F247E38-3B7F-4753-9B06-9F6BF3D963F7}"/>
              </a:ext>
            </a:extLst>
          </p:cNvPr>
          <p:cNvSpPr/>
          <p:nvPr/>
        </p:nvSpPr>
        <p:spPr>
          <a:xfrm>
            <a:off x="6508428" y="2317370"/>
            <a:ext cx="648929" cy="2769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06013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5BAA15-A5EA-42E6-BDD7-9EED2265FA3A}"/>
              </a:ext>
            </a:extLst>
          </p:cNvPr>
          <p:cNvSpPr/>
          <p:nvPr/>
        </p:nvSpPr>
        <p:spPr>
          <a:xfrm>
            <a:off x="399326" y="78957"/>
            <a:ext cx="8345347" cy="4543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dispositif « on </a:t>
            </a:r>
            <a:r>
              <a:rPr lang="fr-FR" sz="2800" dirty="0" err="1"/>
              <a:t>farm</a:t>
            </a:r>
            <a:r>
              <a:rPr lang="fr-FR" sz="2800" dirty="0"/>
              <a:t> » : </a:t>
            </a:r>
            <a:r>
              <a:rPr lang="fr-FR" sz="2800" dirty="0">
                <a:solidFill>
                  <a:srgbClr val="FFFF00"/>
                </a:solidFill>
              </a:rPr>
              <a:t>Le projet d’adaptation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821EBB-AF42-4D19-9EAE-019F1736A9F2}"/>
              </a:ext>
            </a:extLst>
          </p:cNvPr>
          <p:cNvSpPr/>
          <p:nvPr/>
        </p:nvSpPr>
        <p:spPr>
          <a:xfrm>
            <a:off x="572002" y="670316"/>
            <a:ext cx="8172671" cy="92540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Définition : Le projet d’amélioration des conditions de travail et d’adaptation du système se caractérise par une continuité dans la vie de la </a:t>
            </a:r>
            <a:r>
              <a:rPr lang="fr-FR"/>
              <a:t>structure en </a:t>
            </a:r>
            <a:r>
              <a:rPr lang="fr-FR" dirty="0"/>
              <a:t>rythme de croisière. 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EC5A4FA-DB3A-45AF-AF28-F7199EFBBCE8}"/>
              </a:ext>
            </a:extLst>
          </p:cNvPr>
          <p:cNvSpPr/>
          <p:nvPr/>
        </p:nvSpPr>
        <p:spPr>
          <a:xfrm rot="1630367">
            <a:off x="1401758" y="2258400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D6F184C7-A138-4710-B9A7-FD80557019EB}"/>
              </a:ext>
            </a:extLst>
          </p:cNvPr>
          <p:cNvSpPr/>
          <p:nvPr/>
        </p:nvSpPr>
        <p:spPr>
          <a:xfrm>
            <a:off x="3288485" y="2248191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0FF509AF-CF1D-45CD-9D00-A58288F21415}"/>
              </a:ext>
            </a:extLst>
          </p:cNvPr>
          <p:cNvSpPr/>
          <p:nvPr/>
        </p:nvSpPr>
        <p:spPr>
          <a:xfrm>
            <a:off x="5568908" y="2258399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A2917C5-8272-4B86-8D62-8FCCF8D7F994}"/>
              </a:ext>
            </a:extLst>
          </p:cNvPr>
          <p:cNvSpPr/>
          <p:nvPr/>
        </p:nvSpPr>
        <p:spPr>
          <a:xfrm rot="19533690">
            <a:off x="7557031" y="2262898"/>
            <a:ext cx="247810" cy="2769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D05755E-D4B8-4B84-A8CE-863D23DC50AC}"/>
              </a:ext>
            </a:extLst>
          </p:cNvPr>
          <p:cNvSpPr/>
          <p:nvPr/>
        </p:nvSpPr>
        <p:spPr>
          <a:xfrm>
            <a:off x="167012" y="2639758"/>
            <a:ext cx="1909482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 err="1">
                <a:solidFill>
                  <a:schemeClr val="tx1"/>
                </a:solidFill>
              </a:rPr>
              <a:t>Dvpt</a:t>
            </a:r>
            <a:r>
              <a:rPr lang="fr-FR" sz="2400" b="1" u="sng" dirty="0">
                <a:solidFill>
                  <a:schemeClr val="tx1"/>
                </a:solidFill>
              </a:rPr>
              <a:t>. production existante</a:t>
            </a:r>
          </a:p>
          <a:p>
            <a:pPr algn="ctr"/>
            <a:endParaRPr lang="fr-FR" sz="2400" b="1" u="sng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Développement 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de la production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Développement activité Cuma existante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54029C5-25B1-404F-8673-36A6F968F542}"/>
              </a:ext>
            </a:extLst>
          </p:cNvPr>
          <p:cNvSpPr/>
          <p:nvPr/>
        </p:nvSpPr>
        <p:spPr>
          <a:xfrm>
            <a:off x="2375074" y="2645178"/>
            <a:ext cx="2100508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Amélioration de l’outil de production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Rénovation, amélioration, modernisation bâtiment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Matériels précisions, robotisation, automatisation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Bien-être animal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F340490-BD22-4F08-9D22-8F61DC5CBF6B}"/>
              </a:ext>
            </a:extLst>
          </p:cNvPr>
          <p:cNvSpPr/>
          <p:nvPr/>
        </p:nvSpPr>
        <p:spPr>
          <a:xfrm>
            <a:off x="4668420" y="2651467"/>
            <a:ext cx="2100508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Amélioration  conditions de travail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Ergonomie/confort/ bien-être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Numérique : organisation, décision, détection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Aménagement : quai de chargement, boviduc, …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950B8B-7D77-41DB-9B7E-627595DB82F6}"/>
              </a:ext>
            </a:extLst>
          </p:cNvPr>
          <p:cNvSpPr/>
          <p:nvPr/>
        </p:nvSpPr>
        <p:spPr>
          <a:xfrm>
            <a:off x="6961766" y="2648945"/>
            <a:ext cx="1995243" cy="37220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</a:rPr>
              <a:t>Nvelles pratiques/ transition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(hors approche structurelle)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Matériels à impact environnemental positif : sols, eau, air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Adaptation changement climatique : carbone, protection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475F771-EB27-4DC9-842E-C4D3B003FCE6}"/>
              </a:ext>
            </a:extLst>
          </p:cNvPr>
          <p:cNvSpPr/>
          <p:nvPr/>
        </p:nvSpPr>
        <p:spPr>
          <a:xfrm>
            <a:off x="2091538" y="2313118"/>
            <a:ext cx="648929" cy="2769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OU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21E90C-B104-4CB2-AA80-B259891184A2}"/>
              </a:ext>
            </a:extLst>
          </p:cNvPr>
          <p:cNvSpPr/>
          <p:nvPr/>
        </p:nvSpPr>
        <p:spPr>
          <a:xfrm>
            <a:off x="4270157" y="2317370"/>
            <a:ext cx="648929" cy="2769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OU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F247E38-3B7F-4753-9B06-9F6BF3D963F7}"/>
              </a:ext>
            </a:extLst>
          </p:cNvPr>
          <p:cNvSpPr/>
          <p:nvPr/>
        </p:nvSpPr>
        <p:spPr>
          <a:xfrm>
            <a:off x="6508428" y="2317370"/>
            <a:ext cx="648929" cy="2769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OU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BCF9D67-1956-40FB-99A4-5480D1274929}"/>
              </a:ext>
            </a:extLst>
          </p:cNvPr>
          <p:cNvSpPr/>
          <p:nvPr/>
        </p:nvSpPr>
        <p:spPr>
          <a:xfrm>
            <a:off x="239406" y="1677810"/>
            <a:ext cx="8657372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Projet d’adaptation = </a:t>
            </a:r>
            <a:r>
              <a:rPr lang="fr-FR" b="1" u="sng" dirty="0">
                <a:solidFill>
                  <a:schemeClr val="tx1"/>
                </a:solidFill>
              </a:rPr>
              <a:t>Un engagement fort du demandeur</a:t>
            </a:r>
            <a:r>
              <a:rPr lang="fr-FR" b="1" dirty="0">
                <a:solidFill>
                  <a:schemeClr val="tx1"/>
                </a:solidFill>
              </a:rPr>
              <a:t> au regard des investissements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76D265E-4D8C-443F-B4AC-C30AEDC5EB13}"/>
              </a:ext>
            </a:extLst>
          </p:cNvPr>
          <p:cNvSpPr/>
          <p:nvPr/>
        </p:nvSpPr>
        <p:spPr>
          <a:xfrm rot="5400000">
            <a:off x="4383796" y="5224329"/>
            <a:ext cx="421648" cy="27150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Temps d’échange</a:t>
            </a:r>
          </a:p>
        </p:txBody>
      </p:sp>
    </p:spTree>
    <p:extLst>
      <p:ext uri="{BB962C8B-B14F-4D97-AF65-F5344CB8AC3E}">
        <p14:creationId xmlns:p14="http://schemas.microsoft.com/office/powerpoint/2010/main" val="1089465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</a:spPr>
      <a:bodyPr vert="vert27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uverture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e Seul">
  <a:themeElements>
    <a:clrScheme name="Region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EBEBEC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d992e39-7df6-4dc9-8b1b-c6cd727a410c">KS2F6ZWT236T-8474713-300</_dlc_DocId>
    <_dlc_DocIdUrl xmlns="3d992e39-7df6-4dc9-8b1b-c6cd727a410c">
      <Url>https://projets-vikings.normandie.fr/sites/Fonds-europ-ens-post-2020/_layouts/15/DocIdRedir.aspx?ID=KS2F6ZWT236T-8474713-300</Url>
      <Description>KS2F6ZWT236T-8474713-300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19E58FDD4FD4D8C1AE35B2CD2325D" ma:contentTypeVersion="1" ma:contentTypeDescription="Crée un document." ma:contentTypeScope="" ma:versionID="49bce395a10e61256fbdab9eb4434ae8">
  <xsd:schema xmlns:xsd="http://www.w3.org/2001/XMLSchema" xmlns:xs="http://www.w3.org/2001/XMLSchema" xmlns:p="http://schemas.microsoft.com/office/2006/metadata/properties" xmlns:ns2="3d992e39-7df6-4dc9-8b1b-c6cd727a410c" targetNamespace="http://schemas.microsoft.com/office/2006/metadata/properties" ma:root="true" ma:fieldsID="19332d29705643b1e77d70174c27cc45" ns2:_="">
    <xsd:import namespace="3d992e39-7df6-4dc9-8b1b-c6cd727a41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92e39-7df6-4dc9-8b1b-c6cd727a41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0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A38CF-E1EB-4225-B521-3E3D317E376B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d992e39-7df6-4dc9-8b1b-c6cd727a410c"/>
  </ds:schemaRefs>
</ds:datastoreItem>
</file>

<file path=customXml/itemProps2.xml><?xml version="1.0" encoding="utf-8"?>
<ds:datastoreItem xmlns:ds="http://schemas.openxmlformats.org/officeDocument/2006/customXml" ds:itemID="{7C6C1474-6162-4032-933F-573D311ECA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BC748-A734-41BE-9838-5EBE5A56B5E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4064404-8DB5-4A32-828E-8E3A818BD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92e39-7df6-4dc9-8b1b-c6cd727a4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5809</TotalTime>
  <Words>2709</Words>
  <Application>Microsoft Office PowerPoint</Application>
  <PresentationFormat>Affichage à l'écran (4:3)</PresentationFormat>
  <Paragraphs>442</Paragraphs>
  <Slides>28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41" baseType="lpstr">
      <vt:lpstr>Arial</vt:lpstr>
      <vt:lpstr>Arial Bold</vt:lpstr>
      <vt:lpstr>Calibri</vt:lpstr>
      <vt:lpstr>Calibri Light</vt:lpstr>
      <vt:lpstr>Century Gothic</vt:lpstr>
      <vt:lpstr>Courier New</vt:lpstr>
      <vt:lpstr>Tahoma</vt:lpstr>
      <vt:lpstr>Times New Roman</vt:lpstr>
      <vt:lpstr>Wingdings</vt:lpstr>
      <vt:lpstr>Thème Office</vt:lpstr>
      <vt:lpstr>1_Thème Office</vt:lpstr>
      <vt:lpstr>Couverture</vt:lpstr>
      <vt:lpstr>Texte Seul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Normandie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Vendredi 11 Octobre Concertation régionale 2021-2027  FEDER - FSE/IEJ – FEADER - FEAMP</dc:title>
  <dc:creator>PANNETIER clemence</dc:creator>
  <cp:lastModifiedBy>RIOU Erwann</cp:lastModifiedBy>
  <cp:revision>464</cp:revision>
  <cp:lastPrinted>2021-12-13T09:19:20Z</cp:lastPrinted>
  <dcterms:created xsi:type="dcterms:W3CDTF">2019-09-19T13:39:32Z</dcterms:created>
  <dcterms:modified xsi:type="dcterms:W3CDTF">2021-12-13T09:29:10Z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0x010100AD919E58FDD4FD4D8C1AE35B2CD2325D</vt:lpwstr>
  </property>
  <property fmtid="{D5CDD505-2E9C-101B-9397-08002B2CF9AE}" pid="3" name="_dlc_DocIdItemGuid">
    <vt:lpwstr>4820bbab-d9d2-4947-840c-88c7cb6239ff</vt:lpwstr>
  </property>
</Properties>
</file>