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17" r:id="rId2"/>
    <p:sldId id="328" r:id="rId3"/>
    <p:sldId id="334" r:id="rId4"/>
    <p:sldId id="471" r:id="rId5"/>
    <p:sldId id="472" r:id="rId6"/>
    <p:sldId id="473" r:id="rId7"/>
    <p:sldId id="469" r:id="rId8"/>
    <p:sldId id="481" r:id="rId9"/>
    <p:sldId id="399" r:id="rId10"/>
    <p:sldId id="488" r:id="rId11"/>
    <p:sldId id="489" r:id="rId12"/>
    <p:sldId id="484" r:id="rId13"/>
    <p:sldId id="485" r:id="rId14"/>
    <p:sldId id="487" r:id="rId15"/>
    <p:sldId id="497" r:id="rId16"/>
    <p:sldId id="499" r:id="rId17"/>
    <p:sldId id="500" r:id="rId18"/>
    <p:sldId id="501" r:id="rId19"/>
    <p:sldId id="502" r:id="rId20"/>
    <p:sldId id="354" r:id="rId21"/>
    <p:sldId id="479" r:id="rId22"/>
    <p:sldId id="478" r:id="rId23"/>
    <p:sldId id="480" r:id="rId24"/>
    <p:sldId id="475" r:id="rId25"/>
    <p:sldId id="474" r:id="rId26"/>
    <p:sldId id="477" r:id="rId27"/>
    <p:sldId id="482" r:id="rId28"/>
    <p:sldId id="483" r:id="rId29"/>
    <p:sldId id="355" r:id="rId30"/>
    <p:sldId id="490" r:id="rId31"/>
    <p:sldId id="411" r:id="rId32"/>
    <p:sldId id="491" r:id="rId33"/>
    <p:sldId id="492" r:id="rId34"/>
    <p:sldId id="493" r:id="rId35"/>
    <p:sldId id="494" r:id="rId36"/>
    <p:sldId id="495" r:id="rId37"/>
    <p:sldId id="496" r:id="rId38"/>
    <p:sldId id="329" r:id="rId39"/>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0F9DB92-92ED-4C17-A44F-65B276B1EDEF}">
          <p14:sldIdLst>
            <p14:sldId id="317"/>
            <p14:sldId id="328"/>
            <p14:sldId id="334"/>
            <p14:sldId id="471"/>
            <p14:sldId id="472"/>
            <p14:sldId id="473"/>
            <p14:sldId id="469"/>
            <p14:sldId id="481"/>
            <p14:sldId id="399"/>
            <p14:sldId id="488"/>
            <p14:sldId id="489"/>
            <p14:sldId id="484"/>
            <p14:sldId id="485"/>
            <p14:sldId id="487"/>
            <p14:sldId id="497"/>
            <p14:sldId id="499"/>
            <p14:sldId id="500"/>
            <p14:sldId id="501"/>
            <p14:sldId id="502"/>
            <p14:sldId id="354"/>
            <p14:sldId id="479"/>
            <p14:sldId id="478"/>
            <p14:sldId id="480"/>
            <p14:sldId id="475"/>
            <p14:sldId id="474"/>
            <p14:sldId id="477"/>
            <p14:sldId id="482"/>
            <p14:sldId id="483"/>
            <p14:sldId id="355"/>
            <p14:sldId id="490"/>
            <p14:sldId id="411"/>
            <p14:sldId id="491"/>
            <p14:sldId id="492"/>
            <p14:sldId id="493"/>
            <p14:sldId id="494"/>
            <p14:sldId id="495"/>
            <p14:sldId id="496"/>
            <p14:sldId id="3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4" autoAdjust="0"/>
    <p:restoredTop sz="96192" autoAdjust="0"/>
  </p:normalViewPr>
  <p:slideViewPr>
    <p:cSldViewPr snapToGrid="0" snapToObjects="1">
      <p:cViewPr varScale="1">
        <p:scale>
          <a:sx n="105" d="100"/>
          <a:sy n="105" d="100"/>
        </p:scale>
        <p:origin x="10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4" d="100"/>
          <a:sy n="74" d="100"/>
        </p:scale>
        <p:origin x="3324" y="7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347" cy="496491"/>
          </a:xfrm>
          <a:prstGeom prst="rect">
            <a:avLst/>
          </a:prstGeom>
        </p:spPr>
        <p:txBody>
          <a:bodyPr vert="horz" lIns="91461" tIns="45730" rIns="91461" bIns="45730" rtlCol="0"/>
          <a:lstStyle>
            <a:lvl1pPr algn="l">
              <a:defRPr sz="1200"/>
            </a:lvl1pPr>
          </a:lstStyle>
          <a:p>
            <a:endParaRPr lang="fr-FR"/>
          </a:p>
        </p:txBody>
      </p:sp>
      <p:sp>
        <p:nvSpPr>
          <p:cNvPr id="3" name="Espace réservé de la date 2"/>
          <p:cNvSpPr>
            <a:spLocks noGrp="1"/>
          </p:cNvSpPr>
          <p:nvPr>
            <p:ph type="dt" idx="1"/>
          </p:nvPr>
        </p:nvSpPr>
        <p:spPr>
          <a:xfrm>
            <a:off x="3851344" y="0"/>
            <a:ext cx="2946347" cy="496491"/>
          </a:xfrm>
          <a:prstGeom prst="rect">
            <a:avLst/>
          </a:prstGeom>
        </p:spPr>
        <p:txBody>
          <a:bodyPr vert="horz" lIns="91461" tIns="45730" rIns="91461" bIns="45730" rtlCol="0"/>
          <a:lstStyle>
            <a:lvl1pPr algn="r">
              <a:defRPr sz="1200"/>
            </a:lvl1pPr>
          </a:lstStyle>
          <a:p>
            <a:fld id="{A9B0FFCB-066C-4B5B-BD91-524E40DC3BF2}" type="datetimeFigureOut">
              <a:rPr lang="fr-FR" smtClean="0"/>
              <a:t>31/10/2019</a:t>
            </a:fld>
            <a:endParaRPr lang="fr-FR"/>
          </a:p>
        </p:txBody>
      </p:sp>
      <p:sp>
        <p:nvSpPr>
          <p:cNvPr id="4" name="Espace réservé de l'image des diapositives 3"/>
          <p:cNvSpPr>
            <a:spLocks noGrp="1" noRot="1" noChangeAspect="1"/>
          </p:cNvSpPr>
          <p:nvPr>
            <p:ph type="sldImg" idx="2"/>
          </p:nvPr>
        </p:nvSpPr>
        <p:spPr>
          <a:xfrm>
            <a:off x="919163" y="746125"/>
            <a:ext cx="4960937" cy="3722688"/>
          </a:xfrm>
          <a:prstGeom prst="rect">
            <a:avLst/>
          </a:prstGeom>
          <a:noFill/>
          <a:ln w="12700">
            <a:solidFill>
              <a:prstClr val="black"/>
            </a:solidFill>
          </a:ln>
        </p:spPr>
        <p:txBody>
          <a:bodyPr vert="horz" lIns="91461" tIns="45730" rIns="91461" bIns="45730" rtlCol="0" anchor="ctr"/>
          <a:lstStyle/>
          <a:p>
            <a:endParaRPr lang="fr-FR"/>
          </a:p>
        </p:txBody>
      </p:sp>
      <p:sp>
        <p:nvSpPr>
          <p:cNvPr id="5" name="Espace réservé des commentaires 4"/>
          <p:cNvSpPr>
            <a:spLocks noGrp="1"/>
          </p:cNvSpPr>
          <p:nvPr>
            <p:ph type="body" sz="quarter" idx="3"/>
          </p:nvPr>
        </p:nvSpPr>
        <p:spPr>
          <a:xfrm>
            <a:off x="679927" y="4716662"/>
            <a:ext cx="5439410" cy="4468416"/>
          </a:xfrm>
          <a:prstGeom prst="rect">
            <a:avLst/>
          </a:prstGeom>
        </p:spPr>
        <p:txBody>
          <a:bodyPr vert="horz" lIns="91461" tIns="45730" rIns="91461" bIns="4573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31599"/>
            <a:ext cx="2946347" cy="496491"/>
          </a:xfrm>
          <a:prstGeom prst="rect">
            <a:avLst/>
          </a:prstGeom>
        </p:spPr>
        <p:txBody>
          <a:bodyPr vert="horz" lIns="91461" tIns="45730" rIns="91461" bIns="4573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4" y="9431599"/>
            <a:ext cx="2946347" cy="496491"/>
          </a:xfrm>
          <a:prstGeom prst="rect">
            <a:avLst/>
          </a:prstGeom>
        </p:spPr>
        <p:txBody>
          <a:bodyPr vert="horz" lIns="91461" tIns="45730" rIns="91461" bIns="45730" rtlCol="0" anchor="b"/>
          <a:lstStyle>
            <a:lvl1pPr algn="r">
              <a:defRPr sz="1200"/>
            </a:lvl1pPr>
          </a:lstStyle>
          <a:p>
            <a:fld id="{99A2F6B5-FEB0-4906-8A9C-C90DC15B5DFD}" type="slidenum">
              <a:rPr lang="fr-FR" smtClean="0"/>
              <a:t>‹N°›</a:t>
            </a:fld>
            <a:endParaRPr lang="fr-FR"/>
          </a:p>
        </p:txBody>
      </p:sp>
    </p:spTree>
    <p:extLst>
      <p:ext uri="{BB962C8B-B14F-4D97-AF65-F5344CB8AC3E}">
        <p14:creationId xmlns:p14="http://schemas.microsoft.com/office/powerpoint/2010/main" val="145220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a:t>
            </a:fld>
            <a:endParaRPr lang="fr-FR"/>
          </a:p>
        </p:txBody>
      </p:sp>
    </p:spTree>
    <p:extLst>
      <p:ext uri="{BB962C8B-B14F-4D97-AF65-F5344CB8AC3E}">
        <p14:creationId xmlns:p14="http://schemas.microsoft.com/office/powerpoint/2010/main" val="284217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10</a:t>
            </a:fld>
            <a:endParaRPr lang="fr-FR"/>
          </a:p>
        </p:txBody>
      </p:sp>
    </p:spTree>
    <p:extLst>
      <p:ext uri="{BB962C8B-B14F-4D97-AF65-F5344CB8AC3E}">
        <p14:creationId xmlns:p14="http://schemas.microsoft.com/office/powerpoint/2010/main" val="2642843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11</a:t>
            </a:fld>
            <a:endParaRPr lang="fr-FR"/>
          </a:p>
        </p:txBody>
      </p:sp>
    </p:spTree>
    <p:extLst>
      <p:ext uri="{BB962C8B-B14F-4D97-AF65-F5344CB8AC3E}">
        <p14:creationId xmlns:p14="http://schemas.microsoft.com/office/powerpoint/2010/main" val="194482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12</a:t>
            </a:fld>
            <a:endParaRPr lang="fr-FR"/>
          </a:p>
        </p:txBody>
      </p:sp>
    </p:spTree>
    <p:extLst>
      <p:ext uri="{BB962C8B-B14F-4D97-AF65-F5344CB8AC3E}">
        <p14:creationId xmlns:p14="http://schemas.microsoft.com/office/powerpoint/2010/main" val="3857090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13</a:t>
            </a:fld>
            <a:endParaRPr lang="fr-FR"/>
          </a:p>
        </p:txBody>
      </p:sp>
    </p:spTree>
    <p:extLst>
      <p:ext uri="{BB962C8B-B14F-4D97-AF65-F5344CB8AC3E}">
        <p14:creationId xmlns:p14="http://schemas.microsoft.com/office/powerpoint/2010/main" val="535551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14</a:t>
            </a:fld>
            <a:endParaRPr lang="fr-FR"/>
          </a:p>
        </p:txBody>
      </p:sp>
    </p:spTree>
    <p:extLst>
      <p:ext uri="{BB962C8B-B14F-4D97-AF65-F5344CB8AC3E}">
        <p14:creationId xmlns:p14="http://schemas.microsoft.com/office/powerpoint/2010/main" val="198792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15</a:t>
            </a:fld>
            <a:endParaRPr lang="fr-FR"/>
          </a:p>
        </p:txBody>
      </p:sp>
    </p:spTree>
    <p:extLst>
      <p:ext uri="{BB962C8B-B14F-4D97-AF65-F5344CB8AC3E}">
        <p14:creationId xmlns:p14="http://schemas.microsoft.com/office/powerpoint/2010/main" val="1019662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16</a:t>
            </a:fld>
            <a:endParaRPr lang="fr-FR"/>
          </a:p>
        </p:txBody>
      </p:sp>
    </p:spTree>
    <p:extLst>
      <p:ext uri="{BB962C8B-B14F-4D97-AF65-F5344CB8AC3E}">
        <p14:creationId xmlns:p14="http://schemas.microsoft.com/office/powerpoint/2010/main" val="3991860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17</a:t>
            </a:fld>
            <a:endParaRPr lang="fr-FR"/>
          </a:p>
        </p:txBody>
      </p:sp>
    </p:spTree>
    <p:extLst>
      <p:ext uri="{BB962C8B-B14F-4D97-AF65-F5344CB8AC3E}">
        <p14:creationId xmlns:p14="http://schemas.microsoft.com/office/powerpoint/2010/main" val="291479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18</a:t>
            </a:fld>
            <a:endParaRPr lang="fr-FR"/>
          </a:p>
        </p:txBody>
      </p:sp>
    </p:spTree>
    <p:extLst>
      <p:ext uri="{BB962C8B-B14F-4D97-AF65-F5344CB8AC3E}">
        <p14:creationId xmlns:p14="http://schemas.microsoft.com/office/powerpoint/2010/main" val="2008190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19</a:t>
            </a:fld>
            <a:endParaRPr lang="fr-FR"/>
          </a:p>
        </p:txBody>
      </p:sp>
    </p:spTree>
    <p:extLst>
      <p:ext uri="{BB962C8B-B14F-4D97-AF65-F5344CB8AC3E}">
        <p14:creationId xmlns:p14="http://schemas.microsoft.com/office/powerpoint/2010/main" val="353015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a:t>
            </a:fld>
            <a:endParaRPr lang="fr-FR"/>
          </a:p>
        </p:txBody>
      </p:sp>
    </p:spTree>
    <p:extLst>
      <p:ext uri="{BB962C8B-B14F-4D97-AF65-F5344CB8AC3E}">
        <p14:creationId xmlns:p14="http://schemas.microsoft.com/office/powerpoint/2010/main" val="2592985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20</a:t>
            </a:fld>
            <a:endParaRPr lang="fr-FR"/>
          </a:p>
        </p:txBody>
      </p:sp>
    </p:spTree>
    <p:extLst>
      <p:ext uri="{BB962C8B-B14F-4D97-AF65-F5344CB8AC3E}">
        <p14:creationId xmlns:p14="http://schemas.microsoft.com/office/powerpoint/2010/main" val="1421545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21</a:t>
            </a:fld>
            <a:endParaRPr lang="fr-FR"/>
          </a:p>
        </p:txBody>
      </p:sp>
    </p:spTree>
    <p:extLst>
      <p:ext uri="{BB962C8B-B14F-4D97-AF65-F5344CB8AC3E}">
        <p14:creationId xmlns:p14="http://schemas.microsoft.com/office/powerpoint/2010/main" val="1711060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0" y="4716662"/>
            <a:ext cx="6797690" cy="4468416"/>
          </a:xfrm>
        </p:spPr>
        <p:txBody>
          <a:bodyPr/>
          <a:lstStyle/>
          <a:p>
            <a:r>
              <a:rPr lang="fr-FR" dirty="0"/>
              <a:t>En confiant à trois vice-présidents exécutifs des portefeuilles aux compétences larges, Ursula </a:t>
            </a:r>
            <a:r>
              <a:rPr lang="fr-FR" dirty="0" err="1"/>
              <a:t>von</a:t>
            </a:r>
            <a:r>
              <a:rPr lang="fr-FR" dirty="0"/>
              <a:t> der </a:t>
            </a:r>
            <a:r>
              <a:rPr lang="fr-FR" dirty="0" err="1"/>
              <a:t>Leyen</a:t>
            </a:r>
            <a:r>
              <a:rPr lang="fr-FR" dirty="0"/>
              <a:t> affiche les priorités de son </a:t>
            </a:r>
            <a:r>
              <a:rPr lang="fr-FR" dirty="0" smtClean="0"/>
              <a:t>mandat. Ces </a:t>
            </a:r>
            <a:r>
              <a:rPr lang="fr-FR" dirty="0"/>
              <a:t>vice-présidents exécutifs dirigeront chacun une direction générale et pourront s’appuyer sur le secrétariat général de la Commission pour coordonner les travaux des autres commissaires en lien avec leurs </a:t>
            </a:r>
            <a:r>
              <a:rPr lang="fr-FR" dirty="0" smtClean="0"/>
              <a:t>missions: </a:t>
            </a:r>
            <a:endParaRPr lang="fr-FR" dirty="0"/>
          </a:p>
          <a:p>
            <a:r>
              <a:rPr lang="fr-FR" dirty="0" smtClean="0"/>
              <a:t>- Frans Timmermans:  premier </a:t>
            </a:r>
            <a:r>
              <a:rPr lang="fr-FR" dirty="0"/>
              <a:t>vice-président </a:t>
            </a:r>
            <a:r>
              <a:rPr lang="fr-FR" dirty="0" smtClean="0"/>
              <a:t>exécutif: aura </a:t>
            </a:r>
            <a:r>
              <a:rPr lang="fr-FR" dirty="0"/>
              <a:t>la responsabilité d’élaborer le “</a:t>
            </a:r>
            <a:r>
              <a:rPr lang="fr-FR" b="1" dirty="0"/>
              <a:t>Pacte vert pour l’Europe</a:t>
            </a:r>
            <a:r>
              <a:rPr lang="fr-FR" dirty="0" smtClean="0"/>
              <a:t>”. </a:t>
            </a:r>
            <a:r>
              <a:rPr lang="fr-FR" dirty="0"/>
              <a:t>Il prendra la tête de la </a:t>
            </a:r>
            <a:r>
              <a:rPr lang="fr-FR" dirty="0" smtClean="0"/>
              <a:t>DG CLIMA.</a:t>
            </a:r>
            <a:endParaRPr lang="fr-FR" dirty="0"/>
          </a:p>
          <a:p>
            <a:r>
              <a:rPr lang="fr-FR" dirty="0" smtClean="0"/>
              <a:t>- </a:t>
            </a:r>
            <a:r>
              <a:rPr lang="fr-FR" dirty="0" err="1" smtClean="0"/>
              <a:t>Margrethe</a:t>
            </a:r>
            <a:r>
              <a:rPr lang="fr-FR" dirty="0" smtClean="0"/>
              <a:t> </a:t>
            </a:r>
            <a:r>
              <a:rPr lang="fr-FR" dirty="0" err="1" smtClean="0"/>
              <a:t>Vestager</a:t>
            </a:r>
            <a:r>
              <a:rPr lang="fr-FR" dirty="0" smtClean="0"/>
              <a:t>: 2</a:t>
            </a:r>
            <a:r>
              <a:rPr lang="fr-FR" baseline="30000" dirty="0" smtClean="0"/>
              <a:t>e</a:t>
            </a:r>
            <a:r>
              <a:rPr lang="fr-FR" dirty="0" smtClean="0"/>
              <a:t> VP exécutif:  en </a:t>
            </a:r>
            <a:r>
              <a:rPr lang="fr-FR" dirty="0"/>
              <a:t>charge d’ « </a:t>
            </a:r>
            <a:r>
              <a:rPr lang="fr-FR" b="1" dirty="0"/>
              <a:t>une Europe adaptée à l'ère du numérique</a:t>
            </a:r>
            <a:r>
              <a:rPr lang="fr-FR" dirty="0"/>
              <a:t> », un portefeuille large recouvrant les dossiers numériques, le marché intérieur et la politique de la concurrence, dont elle s’occupait depuis cinq ans déjà.</a:t>
            </a:r>
          </a:p>
          <a:p>
            <a:r>
              <a:rPr lang="fr-FR" dirty="0" smtClean="0"/>
              <a:t>- Le </a:t>
            </a:r>
            <a:r>
              <a:rPr lang="fr-FR" dirty="0"/>
              <a:t>letton </a:t>
            </a:r>
            <a:r>
              <a:rPr lang="fr-FR" dirty="0" err="1"/>
              <a:t>Valdis</a:t>
            </a:r>
            <a:r>
              <a:rPr lang="fr-FR" dirty="0"/>
              <a:t> </a:t>
            </a:r>
            <a:r>
              <a:rPr lang="fr-FR" dirty="0" err="1" smtClean="0"/>
              <a:t>Dombrovskis</a:t>
            </a:r>
            <a:r>
              <a:rPr lang="fr-FR" dirty="0" smtClean="0"/>
              <a:t>: 3</a:t>
            </a:r>
            <a:r>
              <a:rPr lang="fr-FR" baseline="30000" dirty="0" smtClean="0"/>
              <a:t>e</a:t>
            </a:r>
            <a:r>
              <a:rPr lang="fr-FR" dirty="0" smtClean="0"/>
              <a:t> VP exécutif: sera </a:t>
            </a:r>
            <a:r>
              <a:rPr lang="fr-FR" dirty="0"/>
              <a:t>chargé de mettre en œuvre une « </a:t>
            </a:r>
            <a:r>
              <a:rPr lang="fr-FR" b="1" dirty="0"/>
              <a:t>économie au service des personnes</a:t>
            </a:r>
            <a:r>
              <a:rPr lang="fr-FR" dirty="0"/>
              <a:t> » ; il conserve ainsi la direction de la direction générale de la stabilité financière, des services financiers et de l'union des marchés des capitaux (DG FISMA) et supervisera les politiques européennes en faveur du commerce, de l’emploi et de la cohésion, ainsi que les affaires économiques</a:t>
            </a:r>
            <a:r>
              <a:rPr lang="fr-FR" dirty="0" smtClean="0"/>
              <a:t>.</a:t>
            </a:r>
          </a:p>
          <a:p>
            <a:endParaRPr lang="fr-FR" dirty="0"/>
          </a:p>
          <a:p>
            <a:r>
              <a:rPr lang="fr-FR" b="1" dirty="0"/>
              <a:t>Cinq vice-présidents aux portefeuilles transversaux</a:t>
            </a:r>
            <a:endParaRPr lang="fr-FR" dirty="0"/>
          </a:p>
          <a:p>
            <a:r>
              <a:rPr lang="fr-FR" dirty="0" smtClean="0"/>
              <a:t>- l’espagnol </a:t>
            </a:r>
            <a:r>
              <a:rPr lang="fr-FR" dirty="0"/>
              <a:t>Josep </a:t>
            </a:r>
            <a:r>
              <a:rPr lang="fr-FR" dirty="0" err="1"/>
              <a:t>Borrell</a:t>
            </a:r>
            <a:r>
              <a:rPr lang="fr-FR" dirty="0"/>
              <a:t>, actuellement ministre espagnol des affaires étrangères </a:t>
            </a:r>
            <a:r>
              <a:rPr lang="fr-FR" dirty="0" smtClean="0"/>
              <a:t>: Haut-représentant </a:t>
            </a:r>
            <a:r>
              <a:rPr lang="fr-FR" dirty="0"/>
              <a:t>aux affaires extérieures et vice-président de la Commission européenne en charge du portefeuille « </a:t>
            </a:r>
            <a:r>
              <a:rPr lang="fr-FR" b="1" dirty="0"/>
              <a:t>une Europe plus forte sur la scène internationale</a:t>
            </a:r>
            <a:r>
              <a:rPr lang="fr-FR" dirty="0"/>
              <a:t>» ;</a:t>
            </a:r>
          </a:p>
          <a:p>
            <a:r>
              <a:rPr lang="fr-FR" dirty="0" smtClean="0"/>
              <a:t>- la </a:t>
            </a:r>
            <a:r>
              <a:rPr lang="fr-FR" dirty="0"/>
              <a:t>tchèque </a:t>
            </a:r>
            <a:r>
              <a:rPr lang="fr-FR" dirty="0" err="1"/>
              <a:t>Věra</a:t>
            </a:r>
            <a:r>
              <a:rPr lang="fr-FR" dirty="0"/>
              <a:t> </a:t>
            </a:r>
            <a:r>
              <a:rPr lang="fr-FR" dirty="0" err="1" smtClean="0"/>
              <a:t>Jourová</a:t>
            </a:r>
            <a:r>
              <a:rPr lang="fr-FR" dirty="0"/>
              <a:t>:</a:t>
            </a:r>
            <a:r>
              <a:rPr lang="fr-FR" dirty="0" smtClean="0"/>
              <a:t> </a:t>
            </a:r>
            <a:r>
              <a:rPr lang="fr-FR" dirty="0"/>
              <a:t>vice-présidente pour les « </a:t>
            </a:r>
            <a:r>
              <a:rPr lang="fr-FR" b="1" dirty="0"/>
              <a:t>valeurs et la transparence</a:t>
            </a:r>
            <a:r>
              <a:rPr lang="fr-FR" dirty="0"/>
              <a:t> » ;</a:t>
            </a:r>
          </a:p>
          <a:p>
            <a:r>
              <a:rPr lang="fr-FR" dirty="0" smtClean="0"/>
              <a:t>- le </a:t>
            </a:r>
            <a:r>
              <a:rPr lang="fr-FR" dirty="0"/>
              <a:t>grec </a:t>
            </a:r>
            <a:r>
              <a:rPr lang="fr-FR" dirty="0" err="1"/>
              <a:t>Margaritis</a:t>
            </a:r>
            <a:r>
              <a:rPr lang="fr-FR" dirty="0"/>
              <a:t> </a:t>
            </a:r>
            <a:r>
              <a:rPr lang="fr-FR" dirty="0" err="1" smtClean="0"/>
              <a:t>Schinas</a:t>
            </a:r>
            <a:r>
              <a:rPr lang="fr-FR" dirty="0" smtClean="0"/>
              <a:t>:  </a:t>
            </a:r>
            <a:r>
              <a:rPr lang="fr-FR" dirty="0"/>
              <a:t>« </a:t>
            </a:r>
            <a:r>
              <a:rPr lang="fr-FR" b="1" dirty="0"/>
              <a:t>protéger notre mode de vie européen</a:t>
            </a:r>
            <a:r>
              <a:rPr lang="fr-FR" dirty="0"/>
              <a:t> »;</a:t>
            </a:r>
          </a:p>
          <a:p>
            <a:r>
              <a:rPr lang="fr-FR" dirty="0" smtClean="0"/>
              <a:t>- le </a:t>
            </a:r>
            <a:r>
              <a:rPr lang="fr-FR" dirty="0"/>
              <a:t>slovaque </a:t>
            </a:r>
            <a:r>
              <a:rPr lang="fr-FR" dirty="0" err="1"/>
              <a:t>Maroš</a:t>
            </a:r>
            <a:r>
              <a:rPr lang="fr-FR" dirty="0"/>
              <a:t> </a:t>
            </a:r>
            <a:r>
              <a:rPr lang="fr-FR" dirty="0" err="1"/>
              <a:t>Šefčovič</a:t>
            </a:r>
            <a:r>
              <a:rPr lang="fr-FR" dirty="0"/>
              <a:t>, actuellement vice-président de la Commission Juncker en charge de l’Union de l’Energie, est désigné vice-président aux « </a:t>
            </a:r>
            <a:r>
              <a:rPr lang="fr-FR" b="1" dirty="0"/>
              <a:t>relations interinstitutionnelles et à la prospective</a:t>
            </a:r>
            <a:r>
              <a:rPr lang="fr-FR" dirty="0"/>
              <a:t> » ;</a:t>
            </a:r>
          </a:p>
          <a:p>
            <a:r>
              <a:rPr lang="fr-FR" dirty="0" smtClean="0"/>
              <a:t>- la </a:t>
            </a:r>
            <a:r>
              <a:rPr lang="fr-FR" dirty="0"/>
              <a:t>croate </a:t>
            </a:r>
            <a:r>
              <a:rPr lang="fr-FR" dirty="0" err="1"/>
              <a:t>Dubravka</a:t>
            </a:r>
            <a:r>
              <a:rPr lang="fr-FR" dirty="0"/>
              <a:t> </a:t>
            </a:r>
            <a:r>
              <a:rPr lang="fr-FR" dirty="0" err="1"/>
              <a:t>Šuica</a:t>
            </a:r>
            <a:r>
              <a:rPr lang="fr-FR" dirty="0"/>
              <a:t> pour le portefeuille « </a:t>
            </a:r>
            <a:r>
              <a:rPr lang="fr-FR" b="1" dirty="0"/>
              <a:t>démocratie et démographie</a:t>
            </a:r>
            <a:r>
              <a:rPr lang="fr-FR" dirty="0"/>
              <a:t> ».</a:t>
            </a:r>
          </a:p>
          <a:p>
            <a:r>
              <a:rPr lang="fr-FR" dirty="0"/>
              <a:t>Ils s’appuieront sur le secrétariat général de la Commission pour coordonner les travaux des différents commissaires en lien avec leurs portefeuilles</a:t>
            </a:r>
            <a:r>
              <a:rPr lang="fr-FR" dirty="0" smtClean="0"/>
              <a:t>.</a:t>
            </a:r>
          </a:p>
          <a:p>
            <a:endParaRPr lang="fr-FR" dirty="0"/>
          </a:p>
          <a:p>
            <a:r>
              <a:rPr lang="fr-FR" b="1" dirty="0"/>
              <a:t>18 commissaires aux portefeuilles thématiques</a:t>
            </a:r>
            <a:endParaRPr lang="fr-FR" dirty="0"/>
          </a:p>
          <a:p>
            <a:r>
              <a:rPr lang="fr-FR" dirty="0"/>
              <a:t>Les portefeuilles thématiques sont répartis entre 18 commissaires, qui travaillent sous l’égide des vice-présidents. </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22</a:t>
            </a:fld>
            <a:endParaRPr lang="fr-FR"/>
          </a:p>
        </p:txBody>
      </p:sp>
    </p:spTree>
    <p:extLst>
      <p:ext uri="{BB962C8B-B14F-4D97-AF65-F5344CB8AC3E}">
        <p14:creationId xmlns:p14="http://schemas.microsoft.com/office/powerpoint/2010/main" val="3455556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0" y="4716662"/>
            <a:ext cx="6799263" cy="4468416"/>
          </a:xfrm>
        </p:spPr>
        <p:txBody>
          <a:bodyPr/>
          <a:lstStyle/>
          <a:p>
            <a:r>
              <a:rPr lang="fr-FR" dirty="0" smtClean="0"/>
              <a:t>Priorités présentées devant le Parlement européen le 15 juillet 2019:</a:t>
            </a:r>
          </a:p>
          <a:p>
            <a:endParaRPr lang="fr-FR" dirty="0" smtClean="0"/>
          </a:p>
          <a:p>
            <a:r>
              <a:rPr lang="fr-FR" dirty="0" smtClean="0"/>
              <a:t>C’est </a:t>
            </a:r>
            <a:r>
              <a:rPr lang="fr-FR" dirty="0"/>
              <a:t>d’abord sur la nécessité d’agir contre le changement climatique que la future Présidente de la Commission européenne a insisté en indiquant qu’elle proposerait un « </a:t>
            </a:r>
            <a:r>
              <a:rPr lang="fr-FR" b="1" dirty="0"/>
              <a:t>pacte vert pour l’Europe</a:t>
            </a:r>
            <a:r>
              <a:rPr lang="fr-FR" dirty="0"/>
              <a:t> » dans les 100 premiers jours de son </a:t>
            </a:r>
            <a:r>
              <a:rPr lang="fr-FR" dirty="0" smtClean="0"/>
              <a:t>mandat</a:t>
            </a:r>
            <a:r>
              <a:rPr lang="fr-FR" dirty="0"/>
              <a:t>:</a:t>
            </a:r>
            <a:r>
              <a:rPr lang="fr-FR" dirty="0" smtClean="0"/>
              <a:t> </a:t>
            </a:r>
          </a:p>
          <a:p>
            <a:pPr marL="165466" indent="-165466">
              <a:buFontTx/>
              <a:buChar char="-"/>
            </a:pPr>
            <a:r>
              <a:rPr lang="fr-FR" dirty="0" smtClean="0"/>
              <a:t>législation </a:t>
            </a:r>
            <a:r>
              <a:rPr lang="fr-FR" dirty="0"/>
              <a:t>qui fera de la </a:t>
            </a:r>
            <a:r>
              <a:rPr lang="fr-FR" b="1" dirty="0"/>
              <a:t>neutralité climatique de l’UE un objectif obligatoire à atteindre à l’horizon 2050</a:t>
            </a:r>
            <a:r>
              <a:rPr lang="fr-FR" dirty="0"/>
              <a:t>. </a:t>
            </a:r>
          </a:p>
          <a:p>
            <a:pPr marL="165466" indent="-165466">
              <a:buFontTx/>
              <a:buChar char="-"/>
            </a:pPr>
            <a:r>
              <a:rPr lang="fr-FR" dirty="0" smtClean="0"/>
              <a:t>Dans </a:t>
            </a:r>
            <a:r>
              <a:rPr lang="fr-FR" dirty="0"/>
              <a:t>le cadre de l’accord de Paris de 2015, l’UE s’est engagée à réduire ses émissions de 40% à l’horizon 2030. Ursula </a:t>
            </a:r>
            <a:r>
              <a:rPr lang="fr-FR" dirty="0" err="1"/>
              <a:t>von</a:t>
            </a:r>
            <a:r>
              <a:rPr lang="fr-FR" dirty="0"/>
              <a:t> der </a:t>
            </a:r>
            <a:r>
              <a:rPr lang="fr-FR" dirty="0" err="1"/>
              <a:t>Leyen</a:t>
            </a:r>
            <a:r>
              <a:rPr lang="fr-FR" dirty="0"/>
              <a:t> souhaite porter à 55% cet objectif de réduction des émissions de l’UE d’ici à 2030.  </a:t>
            </a:r>
            <a:endParaRPr lang="fr-FR" dirty="0" smtClean="0"/>
          </a:p>
          <a:p>
            <a:pPr marL="165466" indent="-165466">
              <a:buFontTx/>
              <a:buChar char="-"/>
            </a:pPr>
            <a:r>
              <a:rPr lang="fr-FR" dirty="0" smtClean="0"/>
              <a:t>l’instauration </a:t>
            </a:r>
            <a:r>
              <a:rPr lang="fr-FR" dirty="0"/>
              <a:t>d’une taxe carbone aux frontières de l’UE, afin de permettre aux entreprises européennes de bénéficier de conditions de concurrence équitables.  </a:t>
            </a:r>
            <a:endParaRPr lang="fr-FR" dirty="0" smtClean="0"/>
          </a:p>
          <a:p>
            <a:pPr marL="165466" indent="-165466">
              <a:buFontTx/>
              <a:buChar char="-"/>
            </a:pPr>
            <a:r>
              <a:rPr lang="fr-FR" dirty="0" smtClean="0"/>
              <a:t>stratégie </a:t>
            </a:r>
            <a:r>
              <a:rPr lang="fr-FR" dirty="0"/>
              <a:t>pour protéger la biodiversité ainsi qu’une nouvelle stratégie industrielle visant à faire de l’UE le leader mondial de l’économie circulaire et des technologies propres. </a:t>
            </a:r>
            <a:endParaRPr lang="fr-FR" dirty="0" smtClean="0"/>
          </a:p>
          <a:p>
            <a:pPr marL="165466" indent="-165466">
              <a:buFontTx/>
              <a:buChar char="-"/>
            </a:pPr>
            <a:r>
              <a:rPr lang="fr-FR" dirty="0" smtClean="0"/>
              <a:t>stratégie </a:t>
            </a:r>
            <a:r>
              <a:rPr lang="fr-FR" dirty="0"/>
              <a:t>en faveur de la finance verte et un plan d’investissement pour une Europe durable, avec l’objectif de mobiliser 1000 milliards € d’investissements sur les dix prochaines années. </a:t>
            </a:r>
            <a:endParaRPr lang="fr-FR" dirty="0" smtClean="0"/>
          </a:p>
          <a:p>
            <a:pPr marL="165466" indent="-165466">
              <a:buFontTx/>
              <a:buChar char="-"/>
            </a:pPr>
            <a:r>
              <a:rPr lang="fr-FR" dirty="0" smtClean="0"/>
              <a:t>Au </a:t>
            </a:r>
            <a:r>
              <a:rPr lang="fr-FR" dirty="0"/>
              <a:t>moins 50% des financements de la Banque européenne d’investissement (BEI) devront être consacrés au climat d’ici à 2025 (contre 25% aujourd’hui). </a:t>
            </a:r>
            <a:endParaRPr lang="fr-FR" dirty="0" smtClean="0"/>
          </a:p>
          <a:p>
            <a:pPr marL="165466" indent="-165466">
              <a:buFontTx/>
              <a:buChar char="-"/>
            </a:pPr>
            <a:r>
              <a:rPr lang="fr-FR" dirty="0" smtClean="0"/>
              <a:t>Un </a:t>
            </a:r>
            <a:r>
              <a:rPr lang="fr-FR" dirty="0"/>
              <a:t>« fonds pour une transition juste » sera mis en place, afin de soutenir les personnes et les régions les plus affectées par cette transition vers la neutralité climatique. </a:t>
            </a:r>
          </a:p>
          <a:p>
            <a:endParaRPr lang="fr-FR" dirty="0" smtClean="0"/>
          </a:p>
          <a:p>
            <a:r>
              <a:rPr lang="fr-FR" dirty="0" smtClean="0"/>
              <a:t>Une </a:t>
            </a:r>
            <a:r>
              <a:rPr lang="fr-FR" dirty="0"/>
              <a:t>conférence sur l’avenir de l’Europe, qui rassemblera citoyens, société civile et institutions européennes, s’ouvrira en 2020. Elle permettra aux Européens de jouer un rôle actif dans la définition des priorités de l’UE.</a:t>
            </a:r>
          </a:p>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23</a:t>
            </a:fld>
            <a:endParaRPr lang="fr-FR" dirty="0"/>
          </a:p>
        </p:txBody>
      </p:sp>
    </p:spTree>
    <p:extLst>
      <p:ext uri="{BB962C8B-B14F-4D97-AF65-F5344CB8AC3E}">
        <p14:creationId xmlns:p14="http://schemas.microsoft.com/office/powerpoint/2010/main" val="976862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24</a:t>
            </a:fld>
            <a:endParaRPr lang="fr-FR"/>
          </a:p>
        </p:txBody>
      </p:sp>
    </p:spTree>
    <p:extLst>
      <p:ext uri="{BB962C8B-B14F-4D97-AF65-F5344CB8AC3E}">
        <p14:creationId xmlns:p14="http://schemas.microsoft.com/office/powerpoint/2010/main" val="3455447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Proposition de la Commission: 1279 milliards € en euros courants (en tenant compte de l’inflation) </a:t>
            </a:r>
          </a:p>
          <a:p>
            <a:r>
              <a:rPr lang="fr-FR" dirty="0" smtClean="0"/>
              <a:t>Légère augmentation</a:t>
            </a:r>
            <a:r>
              <a:rPr lang="fr-FR" baseline="0" dirty="0" smtClean="0"/>
              <a:t> par rapport au CFP 2014-2020 (1026 milliards €). </a:t>
            </a:r>
          </a:p>
          <a:p>
            <a:endParaRPr lang="fr-FR" baseline="0" dirty="0" smtClean="0"/>
          </a:p>
          <a:p>
            <a:r>
              <a:rPr lang="fr-FR" baseline="0" dirty="0" smtClean="0"/>
              <a:t>Les grands gagnants:</a:t>
            </a:r>
          </a:p>
          <a:p>
            <a:pPr marL="171490" indent="-171490">
              <a:buFontTx/>
              <a:buChar char="-"/>
            </a:pPr>
            <a:r>
              <a:rPr lang="fr-FR" baseline="0" dirty="0" smtClean="0"/>
              <a:t>Horizon Europe: 100 milliards €</a:t>
            </a:r>
          </a:p>
          <a:p>
            <a:pPr marL="171490" indent="-171490">
              <a:buFontTx/>
              <a:buChar char="-"/>
            </a:pPr>
            <a:r>
              <a:rPr lang="fr-FR" baseline="0" dirty="0" smtClean="0"/>
              <a:t>Fonds pour la recherche dans la défense: 13 milliards €</a:t>
            </a:r>
          </a:p>
          <a:p>
            <a:pPr marL="171490" indent="-171490">
              <a:buFontTx/>
              <a:buChar char="-"/>
            </a:pPr>
            <a:r>
              <a:rPr lang="fr-FR" baseline="0" dirty="0" smtClean="0"/>
              <a:t>Erasmus+: 30 milliards € (doublement de l’enveloppe actuelle)</a:t>
            </a:r>
          </a:p>
          <a:p>
            <a:endParaRPr lang="fr-FR" baseline="0" dirty="0" smtClean="0"/>
          </a:p>
          <a:p>
            <a:r>
              <a:rPr lang="fr-FR" baseline="0" dirty="0" smtClean="0"/>
              <a:t>25% du CFP devra contribuer aux objectifs climatiques de l’UE (320 milliards €)</a:t>
            </a:r>
          </a:p>
          <a:p>
            <a:endParaRPr lang="fr-FR" baseline="0" dirty="0" smtClean="0"/>
          </a:p>
          <a:p>
            <a:r>
              <a:rPr lang="fr-FR" baseline="0" dirty="0" smtClean="0"/>
              <a:t>Par contre, diminution de 7% du budget de la politique régionale…</a:t>
            </a:r>
          </a:p>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25</a:t>
            </a:fld>
            <a:endParaRPr lang="fr-FR"/>
          </a:p>
        </p:txBody>
      </p:sp>
    </p:spTree>
    <p:extLst>
      <p:ext uri="{BB962C8B-B14F-4D97-AF65-F5344CB8AC3E}">
        <p14:creationId xmlns:p14="http://schemas.microsoft.com/office/powerpoint/2010/main" val="3780638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Proposition de la Commission: 1279 milliards € en euros courants (en tenant compte de l’inflation) </a:t>
            </a:r>
          </a:p>
          <a:p>
            <a:r>
              <a:rPr lang="fr-FR" dirty="0" smtClean="0"/>
              <a:t>Légère augmentation</a:t>
            </a:r>
            <a:r>
              <a:rPr lang="fr-FR" baseline="0" dirty="0" smtClean="0"/>
              <a:t> par rapport au CFP 2014-2020 (1026 milliards €). </a:t>
            </a:r>
          </a:p>
          <a:p>
            <a:endParaRPr lang="fr-FR" baseline="0" dirty="0" smtClean="0"/>
          </a:p>
          <a:p>
            <a:r>
              <a:rPr lang="fr-FR" baseline="0" dirty="0" smtClean="0"/>
              <a:t>Les grands gagnants:</a:t>
            </a:r>
          </a:p>
          <a:p>
            <a:pPr marL="171490" indent="-171490">
              <a:buFontTx/>
              <a:buChar char="-"/>
            </a:pPr>
            <a:r>
              <a:rPr lang="fr-FR" baseline="0" dirty="0" smtClean="0"/>
              <a:t>Horizon Europe: 100 milliards €</a:t>
            </a:r>
          </a:p>
          <a:p>
            <a:pPr marL="171490" indent="-171490">
              <a:buFontTx/>
              <a:buChar char="-"/>
            </a:pPr>
            <a:r>
              <a:rPr lang="fr-FR" baseline="0" dirty="0" smtClean="0"/>
              <a:t>Fonds pour la recherche dans la défense: 13 milliards €</a:t>
            </a:r>
          </a:p>
          <a:p>
            <a:pPr marL="171490" indent="-171490">
              <a:buFontTx/>
              <a:buChar char="-"/>
            </a:pPr>
            <a:r>
              <a:rPr lang="fr-FR" baseline="0" dirty="0" smtClean="0"/>
              <a:t>Erasmus+: 30 milliards € (doublement de l’enveloppe actuelle)</a:t>
            </a:r>
          </a:p>
          <a:p>
            <a:endParaRPr lang="fr-FR" baseline="0" dirty="0" smtClean="0"/>
          </a:p>
          <a:p>
            <a:r>
              <a:rPr lang="fr-FR" baseline="0" dirty="0" smtClean="0"/>
              <a:t>25% du CFP devra contribuer aux objectifs climatiques de l’UE (320 milliards €)</a:t>
            </a:r>
          </a:p>
          <a:p>
            <a:endParaRPr lang="fr-FR" baseline="0" dirty="0" smtClean="0"/>
          </a:p>
          <a:p>
            <a:r>
              <a:rPr lang="fr-FR" baseline="0" dirty="0" smtClean="0"/>
              <a:t>Par contre, diminution de 7% du budget de la politique régionale…</a:t>
            </a:r>
          </a:p>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26</a:t>
            </a:fld>
            <a:endParaRPr lang="fr-FR"/>
          </a:p>
        </p:txBody>
      </p:sp>
    </p:spTree>
    <p:extLst>
      <p:ext uri="{BB962C8B-B14F-4D97-AF65-F5344CB8AC3E}">
        <p14:creationId xmlns:p14="http://schemas.microsoft.com/office/powerpoint/2010/main" val="4228598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27</a:t>
            </a:fld>
            <a:endParaRPr lang="fr-FR"/>
          </a:p>
        </p:txBody>
      </p:sp>
    </p:spTree>
    <p:extLst>
      <p:ext uri="{BB962C8B-B14F-4D97-AF65-F5344CB8AC3E}">
        <p14:creationId xmlns:p14="http://schemas.microsoft.com/office/powerpoint/2010/main" val="3295775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28</a:t>
            </a:fld>
            <a:endParaRPr lang="fr-FR"/>
          </a:p>
        </p:txBody>
      </p:sp>
    </p:spTree>
    <p:extLst>
      <p:ext uri="{BB962C8B-B14F-4D97-AF65-F5344CB8AC3E}">
        <p14:creationId xmlns:p14="http://schemas.microsoft.com/office/powerpoint/2010/main" val="3193104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Validation par le Conseil</a:t>
            </a:r>
          </a:p>
          <a:p>
            <a:r>
              <a:rPr lang="fr-FR" dirty="0" smtClean="0"/>
              <a:t>Vote en commission ITRE le 2/04</a:t>
            </a:r>
          </a:p>
          <a:p>
            <a:r>
              <a:rPr lang="fr-FR" dirty="0" smtClean="0"/>
              <a:t>Vote en plénière du PE le 21/04</a:t>
            </a:r>
          </a:p>
          <a:p>
            <a:endParaRPr lang="fr-FR" dirty="0"/>
          </a:p>
          <a:p>
            <a:r>
              <a:rPr lang="fr-FR" dirty="0" smtClean="0"/>
              <a:t>Budget proposé par la COM: 94,1 milliards €</a:t>
            </a:r>
          </a:p>
          <a:p>
            <a:r>
              <a:rPr lang="fr-FR" dirty="0" smtClean="0"/>
              <a:t>PE pousse pour un budget de 120 milliards €</a:t>
            </a:r>
          </a:p>
          <a:p>
            <a:r>
              <a:rPr lang="fr-FR" dirty="0" smtClean="0"/>
              <a:t>=&gt; Discussions sur le budget repoussées à Octobre 2019. Adoption par le seul Conseil avec accord du PE. </a:t>
            </a:r>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29</a:t>
            </a:fld>
            <a:endParaRPr lang="fr-FR"/>
          </a:p>
        </p:txBody>
      </p:sp>
    </p:spTree>
    <p:extLst>
      <p:ext uri="{BB962C8B-B14F-4D97-AF65-F5344CB8AC3E}">
        <p14:creationId xmlns:p14="http://schemas.microsoft.com/office/powerpoint/2010/main" val="148056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a:t>
            </a:fld>
            <a:endParaRPr lang="fr-FR"/>
          </a:p>
        </p:txBody>
      </p:sp>
    </p:spTree>
    <p:extLst>
      <p:ext uri="{BB962C8B-B14F-4D97-AF65-F5344CB8AC3E}">
        <p14:creationId xmlns:p14="http://schemas.microsoft.com/office/powerpoint/2010/main" val="425919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30</a:t>
            </a:fld>
            <a:endParaRPr lang="fr-FR"/>
          </a:p>
        </p:txBody>
      </p:sp>
    </p:spTree>
    <p:extLst>
      <p:ext uri="{BB962C8B-B14F-4D97-AF65-F5344CB8AC3E}">
        <p14:creationId xmlns:p14="http://schemas.microsoft.com/office/powerpoint/2010/main" val="2178906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31</a:t>
            </a:fld>
            <a:endParaRPr lang="fr-FR"/>
          </a:p>
        </p:txBody>
      </p:sp>
    </p:spTree>
    <p:extLst>
      <p:ext uri="{BB962C8B-B14F-4D97-AF65-F5344CB8AC3E}">
        <p14:creationId xmlns:p14="http://schemas.microsoft.com/office/powerpoint/2010/main" val="2558900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32</a:t>
            </a:fld>
            <a:endParaRPr lang="fr-FR"/>
          </a:p>
        </p:txBody>
      </p:sp>
    </p:spTree>
    <p:extLst>
      <p:ext uri="{BB962C8B-B14F-4D97-AF65-F5344CB8AC3E}">
        <p14:creationId xmlns:p14="http://schemas.microsoft.com/office/powerpoint/2010/main" val="191680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33</a:t>
            </a:fld>
            <a:endParaRPr lang="fr-FR"/>
          </a:p>
        </p:txBody>
      </p:sp>
    </p:spTree>
    <p:extLst>
      <p:ext uri="{BB962C8B-B14F-4D97-AF65-F5344CB8AC3E}">
        <p14:creationId xmlns:p14="http://schemas.microsoft.com/office/powerpoint/2010/main" val="1471777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34</a:t>
            </a:fld>
            <a:endParaRPr lang="fr-FR"/>
          </a:p>
        </p:txBody>
      </p:sp>
    </p:spTree>
    <p:extLst>
      <p:ext uri="{BB962C8B-B14F-4D97-AF65-F5344CB8AC3E}">
        <p14:creationId xmlns:p14="http://schemas.microsoft.com/office/powerpoint/2010/main" val="3878743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35</a:t>
            </a:fld>
            <a:endParaRPr lang="fr-FR"/>
          </a:p>
        </p:txBody>
      </p:sp>
    </p:spTree>
    <p:extLst>
      <p:ext uri="{BB962C8B-B14F-4D97-AF65-F5344CB8AC3E}">
        <p14:creationId xmlns:p14="http://schemas.microsoft.com/office/powerpoint/2010/main" val="1570748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36</a:t>
            </a:fld>
            <a:endParaRPr lang="fr-FR"/>
          </a:p>
        </p:txBody>
      </p:sp>
    </p:spTree>
    <p:extLst>
      <p:ext uri="{BB962C8B-B14F-4D97-AF65-F5344CB8AC3E}">
        <p14:creationId xmlns:p14="http://schemas.microsoft.com/office/powerpoint/2010/main" val="4254512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37</a:t>
            </a:fld>
            <a:endParaRPr lang="fr-FR"/>
          </a:p>
        </p:txBody>
      </p:sp>
    </p:spTree>
    <p:extLst>
      <p:ext uri="{BB962C8B-B14F-4D97-AF65-F5344CB8AC3E}">
        <p14:creationId xmlns:p14="http://schemas.microsoft.com/office/powerpoint/2010/main" val="1818706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38</a:t>
            </a:fld>
            <a:endParaRPr lang="fr-FR"/>
          </a:p>
        </p:txBody>
      </p:sp>
    </p:spTree>
    <p:extLst>
      <p:ext uri="{BB962C8B-B14F-4D97-AF65-F5344CB8AC3E}">
        <p14:creationId xmlns:p14="http://schemas.microsoft.com/office/powerpoint/2010/main" val="332064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4</a:t>
            </a:fld>
            <a:endParaRPr lang="fr-FR"/>
          </a:p>
        </p:txBody>
      </p:sp>
    </p:spTree>
    <p:extLst>
      <p:ext uri="{BB962C8B-B14F-4D97-AF65-F5344CB8AC3E}">
        <p14:creationId xmlns:p14="http://schemas.microsoft.com/office/powerpoint/2010/main" val="321331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5</a:t>
            </a:fld>
            <a:endParaRPr lang="fr-FR"/>
          </a:p>
        </p:txBody>
      </p:sp>
    </p:spTree>
    <p:extLst>
      <p:ext uri="{BB962C8B-B14F-4D97-AF65-F5344CB8AC3E}">
        <p14:creationId xmlns:p14="http://schemas.microsoft.com/office/powerpoint/2010/main" val="47899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6</a:t>
            </a:fld>
            <a:endParaRPr lang="fr-FR"/>
          </a:p>
        </p:txBody>
      </p:sp>
    </p:spTree>
    <p:extLst>
      <p:ext uri="{BB962C8B-B14F-4D97-AF65-F5344CB8AC3E}">
        <p14:creationId xmlns:p14="http://schemas.microsoft.com/office/powerpoint/2010/main" val="294819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7</a:t>
            </a:fld>
            <a:endParaRPr lang="fr-FR"/>
          </a:p>
        </p:txBody>
      </p:sp>
    </p:spTree>
    <p:extLst>
      <p:ext uri="{BB962C8B-B14F-4D97-AF65-F5344CB8AC3E}">
        <p14:creationId xmlns:p14="http://schemas.microsoft.com/office/powerpoint/2010/main" val="90633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8</a:t>
            </a:fld>
            <a:endParaRPr lang="fr-FR"/>
          </a:p>
        </p:txBody>
      </p:sp>
    </p:spTree>
    <p:extLst>
      <p:ext uri="{BB962C8B-B14F-4D97-AF65-F5344CB8AC3E}">
        <p14:creationId xmlns:p14="http://schemas.microsoft.com/office/powerpoint/2010/main" val="1218330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9</a:t>
            </a:fld>
            <a:endParaRPr lang="fr-FR"/>
          </a:p>
        </p:txBody>
      </p:sp>
    </p:spTree>
    <p:extLst>
      <p:ext uri="{BB962C8B-B14F-4D97-AF65-F5344CB8AC3E}">
        <p14:creationId xmlns:p14="http://schemas.microsoft.com/office/powerpoint/2010/main" val="3373352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2" name="Image 1" descr="PPT REGION NORMANDI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406695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EB7F70-B390-F644-922E-4C5AD748E4FC}" type="datetimeFigureOut">
              <a:rPr lang="fr-FR" smtClean="0"/>
              <a:t>31/10/2019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377625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EB7F70-B390-F644-922E-4C5AD748E4FC}" type="datetimeFigureOut">
              <a:rPr lang="fr-FR" smtClean="0"/>
              <a:t>31/10/2019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54726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1"/>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5575" indent="0" algn="ctr">
              <a:buNone/>
              <a:defRPr>
                <a:solidFill>
                  <a:schemeClr val="tx1">
                    <a:tint val="75000"/>
                  </a:schemeClr>
                </a:solidFill>
              </a:defRPr>
            </a:lvl2pPr>
            <a:lvl3pPr marL="911141" indent="0" algn="ctr">
              <a:buNone/>
              <a:defRPr>
                <a:solidFill>
                  <a:schemeClr val="tx1">
                    <a:tint val="75000"/>
                  </a:schemeClr>
                </a:solidFill>
              </a:defRPr>
            </a:lvl3pPr>
            <a:lvl4pPr marL="1366710" indent="0" algn="ctr">
              <a:buNone/>
              <a:defRPr>
                <a:solidFill>
                  <a:schemeClr val="tx1">
                    <a:tint val="75000"/>
                  </a:schemeClr>
                </a:solidFill>
              </a:defRPr>
            </a:lvl4pPr>
            <a:lvl5pPr marL="1822279" indent="0" algn="ctr">
              <a:buNone/>
              <a:defRPr>
                <a:solidFill>
                  <a:schemeClr val="tx1">
                    <a:tint val="75000"/>
                  </a:schemeClr>
                </a:solidFill>
              </a:defRPr>
            </a:lvl5pPr>
            <a:lvl6pPr marL="2277851" indent="0" algn="ctr">
              <a:buNone/>
              <a:defRPr>
                <a:solidFill>
                  <a:schemeClr val="tx1">
                    <a:tint val="75000"/>
                  </a:schemeClr>
                </a:solidFill>
              </a:defRPr>
            </a:lvl6pPr>
            <a:lvl7pPr marL="2733418" indent="0" algn="ctr">
              <a:buNone/>
              <a:defRPr>
                <a:solidFill>
                  <a:schemeClr val="tx1">
                    <a:tint val="75000"/>
                  </a:schemeClr>
                </a:solidFill>
              </a:defRPr>
            </a:lvl7pPr>
            <a:lvl8pPr marL="3188988" indent="0" algn="ctr">
              <a:buNone/>
              <a:defRPr>
                <a:solidFill>
                  <a:schemeClr val="tx1">
                    <a:tint val="75000"/>
                  </a:schemeClr>
                </a:solidFill>
              </a:defRPr>
            </a:lvl8pPr>
            <a:lvl9pPr marL="3644559"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471087C-BC89-4E9E-A232-EE78ABE04502}" type="datetimeFigureOut">
              <a:rPr lang="fr-FR" smtClean="0">
                <a:solidFill>
                  <a:prstClr val="black">
                    <a:tint val="75000"/>
                  </a:prstClr>
                </a:solidFill>
              </a:rPr>
              <a:pPr/>
              <a:t>31/10/2019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FAAF29D-6D01-4A48-83A4-AD04373644C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4160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7238681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0E8C880-21EF-47D6-B769-2378AC6406DF}" type="slidenum">
              <a:rPr lang="en-GB" altLang="fr-FR"/>
              <a:pPr>
                <a:defRPr/>
              </a:pPr>
              <a:t>‹N°›</a:t>
            </a:fld>
            <a:endParaRPr lang="en-GB" altLang="fr-FR"/>
          </a:p>
        </p:txBody>
      </p:sp>
    </p:spTree>
    <p:extLst>
      <p:ext uri="{BB962C8B-B14F-4D97-AF65-F5344CB8AC3E}">
        <p14:creationId xmlns:p14="http://schemas.microsoft.com/office/powerpoint/2010/main" val="24267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2" name="Image 1" descr="PPT REGION NORMANDI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79579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pic>
        <p:nvPicPr>
          <p:cNvPr id="2" name="Image 1" descr="PPT REGION NORMANDI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112557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pic>
        <p:nvPicPr>
          <p:cNvPr id="2" name="Image 1" descr="PPT REGION NORMANDI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336843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de couvertu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5460" y="1988820"/>
            <a:ext cx="5593080" cy="2880360"/>
          </a:xfrm>
          <a:prstGeom prst="rect">
            <a:avLst/>
          </a:prstGeom>
        </p:spPr>
      </p:pic>
    </p:spTree>
    <p:extLst>
      <p:ext uri="{BB962C8B-B14F-4D97-AF65-F5344CB8AC3E}">
        <p14:creationId xmlns:p14="http://schemas.microsoft.com/office/powerpoint/2010/main" val="22248256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7EB7F70-B390-F644-922E-4C5AD748E4FC}" type="datetimeFigureOut">
              <a:rPr lang="fr-FR" smtClean="0"/>
              <a:t>31/10/2019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47977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EB7F70-B390-F644-922E-4C5AD748E4FC}" type="datetimeFigureOut">
              <a:rPr lang="fr-FR" smtClean="0"/>
              <a:t>31/10/2019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20572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7EB7F70-B390-F644-922E-4C5AD748E4FC}" type="datetimeFigureOut">
              <a:rPr lang="fr-FR" smtClean="0"/>
              <a:t>31/10/2019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62693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7EB7F70-B390-F644-922E-4C5AD748E4FC}" type="datetimeFigureOut">
              <a:rPr lang="fr-FR" smtClean="0"/>
              <a:t>31/10/2019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67503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7F70-B390-F644-922E-4C5AD748E4FC}" type="datetimeFigureOut">
              <a:rPr lang="fr-FR" smtClean="0"/>
              <a:t>31/10/2019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43593-321B-4444-B6E7-A13C136D5CEB}" type="slidenum">
              <a:rPr lang="fr-FR" smtClean="0"/>
              <a:t>‹N°›</a:t>
            </a:fld>
            <a:endParaRPr lang="fr-FR"/>
          </a:p>
        </p:txBody>
      </p:sp>
    </p:spTree>
    <p:extLst>
      <p:ext uri="{BB962C8B-B14F-4D97-AF65-F5344CB8AC3E}">
        <p14:creationId xmlns:p14="http://schemas.microsoft.com/office/powerpoint/2010/main" val="375377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s://eacea.ec.europa.eu/erasmus-plus/funding_e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clustercollaboration.eu/" TargetMode="External"/><Relationship Id="rId5" Type="http://schemas.openxmlformats.org/officeDocument/2006/relationships/hyperlink" Target="https://ec.europa.eu/easme/en/cosme-0" TargetMode="External"/><Relationship Id="rId4" Type="http://schemas.openxmlformats.org/officeDocument/2006/relationships/hyperlink" Target="https://info.erasmusplus.f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asme/en/european-maritime-and-fisheries-fund-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ec.europa.eu/easme/en/2019-european-maritime-and-fisheries-fund-info-day?pk_campaign=Horizon2020-Environment-Newsletter-October-201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3platform.jrc.ec.europa.eu/"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3platform.jrc.ec.europa.eu/agri-food" TargetMode="External"/><Relationship Id="rId5" Type="http://schemas.openxmlformats.org/officeDocument/2006/relationships/hyperlink" Target="http://s3platform.jrc.ec.europa.eu/s3p-energy" TargetMode="External"/><Relationship Id="rId4" Type="http://schemas.openxmlformats.org/officeDocument/2006/relationships/hyperlink" Target="http://s3platform.jrc.ec.europa.eu/industrial-modernisat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3platform.jrc.ec.europa.eu/hydrogen-valley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ec.europa.eu/competition/consultations/open.html"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cache.media.education.gouv.fr/file/Anticiper_les_prochains_appels/66/7/Liste-RCP-experts-FR-LAST-17-03-2016-V-SGAE_551667.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eera-set.e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horizon-dashboard"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projets-vikings.normandie.fr/sites/TENOR---Team-Europe-Normandie/Recensement/Accueil.aspx" TargetMode="External"/><Relationship Id="rId5" Type="http://schemas.openxmlformats.org/officeDocument/2006/relationships/hyperlink" Target="https://life.easme-web.eu/" TargetMode="External"/><Relationship Id="rId4" Type="http://schemas.openxmlformats.org/officeDocument/2006/relationships/hyperlink" Target="https://cosme.easme-web.e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fch.europa.eu/" TargetMode="External"/><Relationship Id="rId3" Type="http://schemas.openxmlformats.org/officeDocument/2006/relationships/hyperlink" Target="http://www.horizon2020.gouv.fr/" TargetMode="External"/><Relationship Id="rId7" Type="http://schemas.openxmlformats.org/officeDocument/2006/relationships/hyperlink" Target="http://www.enviropea.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ec.europa.eu/easme/en/life" TargetMode="External"/><Relationship Id="rId5" Type="http://schemas.openxmlformats.org/officeDocument/2006/relationships/hyperlink" Target="https://occitanie-europe.eu/opportunites/appels-a-propositions/" TargetMode="External"/><Relationship Id="rId4" Type="http://schemas.openxmlformats.org/officeDocument/2006/relationships/hyperlink" Target="https://projets-vikings.normandie.fr/sites/TENOR---Team-Europe-Normandie/Documents/Forms/AllItems.aspx?RootFolder=/sites/TENOR---Team-Europe-Normandie/Documents/Horizon%202020/Programmes%20de%20travail%202020%20d'Horizon%202020&amp;FolderCTID=0x012000F758F7F4942AA9429BF909EA66037874&amp;View=%7b79A87A30-4245-4F8A-B1B8-C5A83AA24367%7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336053" y="943726"/>
            <a:ext cx="8362528" cy="4216539"/>
          </a:xfrm>
          <a:prstGeom prst="rect">
            <a:avLst/>
          </a:prstGeom>
          <a:solidFill>
            <a:srgbClr val="C00000"/>
          </a:solidFill>
        </p:spPr>
        <p:txBody>
          <a:bodyPr wrap="square" rtlCol="0">
            <a:spAutoFit/>
          </a:bodyPr>
          <a:lstStyle/>
          <a:p>
            <a:pPr algn="ctr"/>
            <a:endParaRPr lang="fr-FR" sz="2000" dirty="0">
              <a:solidFill>
                <a:schemeClr val="bg1"/>
              </a:solidFill>
            </a:endParaRPr>
          </a:p>
          <a:p>
            <a:pPr algn="ctr"/>
            <a:endParaRPr lang="fr-FR" sz="3600" dirty="0" smtClean="0">
              <a:solidFill>
                <a:schemeClr val="bg1"/>
              </a:solidFill>
            </a:endParaRPr>
          </a:p>
          <a:p>
            <a:pPr algn="ctr"/>
            <a:r>
              <a:rPr lang="fr-FR" sz="3600" b="1" dirty="0">
                <a:solidFill>
                  <a:schemeClr val="bg1"/>
                </a:solidFill>
              </a:rPr>
              <a:t>6</a:t>
            </a:r>
            <a:r>
              <a:rPr lang="fr-FR" sz="3600" b="1" baseline="30000" dirty="0" smtClean="0">
                <a:solidFill>
                  <a:schemeClr val="bg1"/>
                </a:solidFill>
              </a:rPr>
              <a:t>e</a:t>
            </a:r>
            <a:r>
              <a:rPr lang="fr-FR" sz="3600" b="1" dirty="0" smtClean="0">
                <a:solidFill>
                  <a:schemeClr val="bg1"/>
                </a:solidFill>
              </a:rPr>
              <a:t> réunion du TENOR</a:t>
            </a:r>
          </a:p>
          <a:p>
            <a:pPr algn="ctr"/>
            <a:endParaRPr lang="fr-FR" sz="2400" u="sng" dirty="0" smtClean="0">
              <a:solidFill>
                <a:schemeClr val="bg1"/>
              </a:solidFill>
            </a:endParaRPr>
          </a:p>
          <a:p>
            <a:pPr algn="ctr"/>
            <a:r>
              <a:rPr lang="fr-FR" sz="2400" dirty="0" smtClean="0">
                <a:solidFill>
                  <a:schemeClr val="bg1"/>
                </a:solidFill>
              </a:rPr>
              <a:t>Le réseau des acteurs normands de la RDI sur l’Europe</a:t>
            </a:r>
          </a:p>
          <a:p>
            <a:pPr algn="ctr"/>
            <a:endParaRPr lang="fr-FR" sz="3800" u="sng" dirty="0">
              <a:solidFill>
                <a:schemeClr val="bg1"/>
              </a:solidFill>
            </a:endParaRPr>
          </a:p>
          <a:p>
            <a:pPr algn="ctr"/>
            <a:r>
              <a:rPr lang="fr-FR" u="sng" dirty="0" smtClean="0">
                <a:solidFill>
                  <a:schemeClr val="bg1"/>
                </a:solidFill>
              </a:rPr>
              <a:t>Région Normandie, 5 novembre 2019</a:t>
            </a:r>
          </a:p>
          <a:p>
            <a:pPr algn="ctr"/>
            <a:endParaRPr lang="fr-FR" sz="3600" dirty="0" smtClean="0">
              <a:solidFill>
                <a:schemeClr val="bg1"/>
              </a:solidFill>
            </a:endParaRPr>
          </a:p>
          <a:p>
            <a:pPr algn="ctr"/>
            <a:endParaRPr lang="fr-FR" sz="3600" dirty="0">
              <a:solidFill>
                <a:schemeClr val="bg1"/>
              </a:solidFill>
            </a:endParaRPr>
          </a:p>
        </p:txBody>
      </p:sp>
      <p:pic>
        <p:nvPicPr>
          <p:cNvPr id="3" name="Image 2"/>
          <p:cNvPicPr>
            <a:picLocks noChangeAspect="1"/>
          </p:cNvPicPr>
          <p:nvPr/>
        </p:nvPicPr>
        <p:blipFill>
          <a:blip r:embed="rId3"/>
          <a:stretch>
            <a:fillRect/>
          </a:stretch>
        </p:blipFill>
        <p:spPr>
          <a:xfrm>
            <a:off x="18016" y="5366298"/>
            <a:ext cx="1951559" cy="1485203"/>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3990" y="5218322"/>
            <a:ext cx="1632106" cy="1543699"/>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5276819"/>
            <a:ext cx="1691680" cy="1574682"/>
          </a:xfrm>
          <a:prstGeom prst="rect">
            <a:avLst/>
          </a:prstGeom>
        </p:spPr>
      </p:pic>
    </p:spTree>
    <p:extLst>
      <p:ext uri="{BB962C8B-B14F-4D97-AF65-F5344CB8AC3E}">
        <p14:creationId xmlns:p14="http://schemas.microsoft.com/office/powerpoint/2010/main" val="687928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Autres programmes</a:t>
            </a:r>
            <a:endParaRPr lang="fr-FR" sz="3200" dirty="0">
              <a:solidFill>
                <a:schemeClr val="bg1"/>
              </a:solidFill>
            </a:endParaRPr>
          </a:p>
        </p:txBody>
      </p:sp>
      <p:sp>
        <p:nvSpPr>
          <p:cNvPr id="2" name="ZoneTexte 1"/>
          <p:cNvSpPr txBox="1"/>
          <p:nvPr/>
        </p:nvSpPr>
        <p:spPr>
          <a:xfrm>
            <a:off x="393532" y="1197571"/>
            <a:ext cx="8362527" cy="749435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700" b="1" dirty="0" smtClean="0"/>
              <a:t>Erasmus+</a:t>
            </a:r>
          </a:p>
          <a:p>
            <a:pPr>
              <a:spcAft>
                <a:spcPts val="600"/>
              </a:spcAft>
            </a:pPr>
            <a:r>
              <a:rPr lang="fr-FR" sz="1600" b="1" dirty="0" smtClean="0"/>
              <a:t>AAP 2019 sur les centres d’excellence professionnelle:</a:t>
            </a:r>
            <a:r>
              <a:rPr lang="fr-FR" sz="1600" dirty="0" smtClean="0"/>
              <a:t> </a:t>
            </a:r>
            <a:r>
              <a:rPr lang="fr-FR" sz="1600" b="1" dirty="0" smtClean="0"/>
              <a:t>Ouvert!</a:t>
            </a:r>
            <a:r>
              <a:rPr lang="fr-FR" sz="1600" dirty="0" smtClean="0"/>
              <a:t> – </a:t>
            </a:r>
            <a:r>
              <a:rPr lang="fr-FR" sz="1600" u="sng" dirty="0" smtClean="0"/>
              <a:t>Échéance de candidature</a:t>
            </a:r>
            <a:r>
              <a:rPr lang="fr-FR" sz="1600" dirty="0" smtClean="0"/>
              <a:t>: 20 février 2020</a:t>
            </a:r>
          </a:p>
          <a:p>
            <a:pPr>
              <a:spcAft>
                <a:spcPts val="600"/>
              </a:spcAft>
            </a:pPr>
            <a:r>
              <a:rPr lang="fr-FR" sz="1600" b="1" dirty="0" smtClean="0"/>
              <a:t>AAP 2019 Erasmus+ (KA2, European </a:t>
            </a:r>
            <a:r>
              <a:rPr lang="fr-FR" sz="1600" b="1" dirty="0" err="1" smtClean="0"/>
              <a:t>Universities</a:t>
            </a:r>
            <a:r>
              <a:rPr lang="fr-FR" sz="1600" b="1" dirty="0" smtClean="0"/>
              <a:t>): Ouverture en novembre 2019 </a:t>
            </a:r>
            <a:r>
              <a:rPr lang="fr-FR" sz="1600" dirty="0" smtClean="0"/>
              <a:t>– </a:t>
            </a:r>
            <a:r>
              <a:rPr lang="fr-FR" sz="1600" u="sng" dirty="0" smtClean="0"/>
              <a:t>Échéance de candidature</a:t>
            </a:r>
            <a:r>
              <a:rPr lang="fr-FR" sz="1600" dirty="0" smtClean="0"/>
              <a:t>: février/mars 2020 (à confirmer)</a:t>
            </a:r>
          </a:p>
          <a:p>
            <a:pPr marL="285750" indent="-285750">
              <a:spcAft>
                <a:spcPts val="600"/>
              </a:spcAft>
              <a:buFont typeface="Symbol" panose="05050102010706020507" pitchFamily="18" charset="2"/>
              <a:buChar char="Þ"/>
            </a:pPr>
            <a:r>
              <a:rPr lang="fr-FR" sz="1600" u="sng" dirty="0" smtClean="0"/>
              <a:t>Pour plus d’infos</a:t>
            </a:r>
            <a:r>
              <a:rPr lang="fr-FR" sz="1600" dirty="0" smtClean="0"/>
              <a:t>: </a:t>
            </a:r>
          </a:p>
          <a:p>
            <a:pPr marL="285750" indent="-285750">
              <a:spcAft>
                <a:spcPts val="600"/>
              </a:spcAft>
              <a:buFontTx/>
              <a:buChar char="-"/>
            </a:pPr>
            <a:r>
              <a:rPr lang="fr-FR" sz="1600" dirty="0" smtClean="0"/>
              <a:t>EACEA: </a:t>
            </a:r>
            <a:r>
              <a:rPr lang="fr-FR" sz="1600" dirty="0">
                <a:hlinkClick r:id="rId3"/>
              </a:rPr>
              <a:t>https://</a:t>
            </a:r>
            <a:r>
              <a:rPr lang="fr-FR" sz="1600" dirty="0" smtClean="0">
                <a:hlinkClick r:id="rId3"/>
              </a:rPr>
              <a:t>eacea.ec.europa.eu/erasmus-plus/funding_en</a:t>
            </a:r>
            <a:endParaRPr lang="fr-FR" sz="1600" dirty="0" smtClean="0"/>
          </a:p>
          <a:p>
            <a:pPr marL="285750" indent="-285750">
              <a:spcAft>
                <a:spcPts val="600"/>
              </a:spcAft>
              <a:buFontTx/>
              <a:buChar char="-"/>
            </a:pPr>
            <a:r>
              <a:rPr lang="fr-FR" sz="1600" dirty="0" smtClean="0"/>
              <a:t>Agenda Erasmus+ France: </a:t>
            </a:r>
            <a:r>
              <a:rPr lang="fr-FR" sz="1600" dirty="0">
                <a:hlinkClick r:id="rId4"/>
              </a:rPr>
              <a:t>https://info.erasmusplus.fr</a:t>
            </a:r>
            <a:r>
              <a:rPr lang="fr-FR" sz="1600" dirty="0" smtClean="0">
                <a:hlinkClick r:id="rId4"/>
              </a:rPr>
              <a:t>/</a:t>
            </a:r>
            <a:endParaRPr lang="fr-FR" sz="1600" dirty="0" smtClean="0"/>
          </a:p>
          <a:p>
            <a:pPr>
              <a:spcAft>
                <a:spcPts val="600"/>
              </a:spcAft>
            </a:pPr>
            <a:endParaRPr lang="fr-FR" sz="800" dirty="0" smtClean="0"/>
          </a:p>
          <a:p>
            <a:pPr marL="285750" indent="-285750">
              <a:spcAft>
                <a:spcPts val="600"/>
              </a:spcAft>
              <a:buFont typeface="Arial" panose="020B0604020202020204" pitchFamily="34" charset="0"/>
              <a:buChar char="•"/>
            </a:pPr>
            <a:r>
              <a:rPr lang="fr-FR" sz="1700" b="1" dirty="0" smtClean="0"/>
              <a:t>COSME</a:t>
            </a:r>
          </a:p>
          <a:p>
            <a:pPr>
              <a:spcAft>
                <a:spcPts val="600"/>
              </a:spcAft>
            </a:pPr>
            <a:r>
              <a:rPr lang="fr-FR" sz="1500" b="1" dirty="0" smtClean="0"/>
              <a:t>AAP 2019 Cluster Go International</a:t>
            </a:r>
            <a:r>
              <a:rPr lang="fr-FR" sz="1500" dirty="0" smtClean="0"/>
              <a:t>: clôturé au 30/10/2019 </a:t>
            </a:r>
          </a:p>
          <a:p>
            <a:pPr>
              <a:spcAft>
                <a:spcPts val="600"/>
              </a:spcAft>
            </a:pPr>
            <a:r>
              <a:rPr lang="fr-FR" sz="1500" b="1" dirty="0" smtClean="0"/>
              <a:t>AAP 2020 Cluster Go International</a:t>
            </a:r>
            <a:r>
              <a:rPr lang="fr-FR" sz="1500" dirty="0" smtClean="0"/>
              <a:t>: Lancement prévu en juin 2020 (fusion phases 1 et 2) – </a:t>
            </a:r>
            <a:r>
              <a:rPr lang="fr-FR" sz="1500" u="sng" dirty="0" smtClean="0"/>
              <a:t>Échéance de candidature</a:t>
            </a:r>
            <a:r>
              <a:rPr lang="fr-FR" sz="1500" dirty="0" smtClean="0"/>
              <a:t>: automne 2020</a:t>
            </a:r>
          </a:p>
          <a:p>
            <a:pPr>
              <a:spcAft>
                <a:spcPts val="600"/>
              </a:spcAft>
            </a:pPr>
            <a:r>
              <a:rPr lang="fr-FR" sz="1500" b="1" dirty="0" smtClean="0"/>
              <a:t>AAP 2020 Cluster Excellence Programme</a:t>
            </a:r>
          </a:p>
          <a:p>
            <a:pPr marL="285750" indent="-285750">
              <a:spcAft>
                <a:spcPts val="600"/>
              </a:spcAft>
              <a:buFont typeface="Symbol" panose="05050102010706020507" pitchFamily="18" charset="2"/>
              <a:buChar char="Þ"/>
            </a:pPr>
            <a:r>
              <a:rPr lang="fr-FR" sz="1500" u="sng" dirty="0" smtClean="0"/>
              <a:t>Pour plus d’infos</a:t>
            </a:r>
            <a:r>
              <a:rPr lang="fr-FR" sz="1500" dirty="0" smtClean="0"/>
              <a:t>:</a:t>
            </a:r>
          </a:p>
          <a:p>
            <a:pPr marL="285750" indent="-285750">
              <a:spcAft>
                <a:spcPts val="600"/>
              </a:spcAft>
              <a:buFontTx/>
              <a:buChar char="-"/>
            </a:pPr>
            <a:r>
              <a:rPr lang="fr-FR" sz="1500" dirty="0" smtClean="0"/>
              <a:t>EASME: </a:t>
            </a:r>
            <a:r>
              <a:rPr lang="fr-FR" sz="1500" dirty="0">
                <a:hlinkClick r:id="rId5"/>
              </a:rPr>
              <a:t>https://</a:t>
            </a:r>
            <a:r>
              <a:rPr lang="fr-FR" sz="1500" dirty="0" smtClean="0">
                <a:hlinkClick r:id="rId5"/>
              </a:rPr>
              <a:t>ec.europa.eu/easme/en/cosme-0</a:t>
            </a:r>
            <a:r>
              <a:rPr lang="fr-FR" sz="1500" dirty="0" smtClean="0"/>
              <a:t> </a:t>
            </a:r>
          </a:p>
          <a:p>
            <a:pPr marL="285750" indent="-285750">
              <a:spcAft>
                <a:spcPts val="600"/>
              </a:spcAft>
              <a:buFontTx/>
              <a:buChar char="-"/>
            </a:pPr>
            <a:r>
              <a:rPr lang="fr-FR" sz="1500" dirty="0" smtClean="0"/>
              <a:t>European Cluster Collaboration Platform: </a:t>
            </a:r>
            <a:r>
              <a:rPr lang="fr-FR" sz="1500" dirty="0">
                <a:hlinkClick r:id="rId6"/>
              </a:rPr>
              <a:t>https://www.clustercollaboration.eu/</a:t>
            </a:r>
            <a:endParaRPr lang="fr-FR" sz="1500"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070025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Autres programmes</a:t>
            </a:r>
            <a:endParaRPr lang="fr-FR" sz="3200" dirty="0">
              <a:solidFill>
                <a:schemeClr val="bg1"/>
              </a:solidFill>
            </a:endParaRPr>
          </a:p>
        </p:txBody>
      </p:sp>
      <p:sp>
        <p:nvSpPr>
          <p:cNvPr id="2" name="ZoneTexte 1"/>
          <p:cNvSpPr txBox="1"/>
          <p:nvPr/>
        </p:nvSpPr>
        <p:spPr>
          <a:xfrm>
            <a:off x="393532" y="1197571"/>
            <a:ext cx="8362527" cy="455509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700" b="1" dirty="0" smtClean="0"/>
              <a:t>Volet « Economie bleue » du FEAMP</a:t>
            </a:r>
          </a:p>
          <a:p>
            <a:pPr>
              <a:spcAft>
                <a:spcPts val="600"/>
              </a:spcAft>
            </a:pPr>
            <a:r>
              <a:rPr lang="fr-FR" sz="1600" b="1" dirty="0" smtClean="0"/>
              <a:t>Ouverture de l’AAP: Novembre 2019</a:t>
            </a:r>
            <a:r>
              <a:rPr lang="fr-FR" sz="1600" dirty="0" smtClean="0"/>
              <a:t> – </a:t>
            </a:r>
            <a:r>
              <a:rPr lang="fr-FR" sz="1600" u="sng" dirty="0" smtClean="0"/>
              <a:t>Échéance de candidature</a:t>
            </a:r>
            <a:r>
              <a:rPr lang="fr-FR" sz="1600" dirty="0" smtClean="0"/>
              <a:t>: Février/Mars 2020 (à confirmer)</a:t>
            </a:r>
          </a:p>
          <a:p>
            <a:pPr>
              <a:spcAft>
                <a:spcPts val="600"/>
              </a:spcAft>
            </a:pPr>
            <a:r>
              <a:rPr lang="fr-FR" sz="1500" dirty="0" smtClean="0"/>
              <a:t>Budget: 22,5 millions €</a:t>
            </a:r>
          </a:p>
          <a:p>
            <a:pPr>
              <a:spcAft>
                <a:spcPts val="600"/>
              </a:spcAft>
            </a:pPr>
            <a:r>
              <a:rPr lang="fr-FR" sz="1500" dirty="0" smtClean="0"/>
              <a:t>Bénéficiaire: PME (seules ou en consortium)</a:t>
            </a:r>
          </a:p>
          <a:p>
            <a:pPr marL="285750" indent="-285750">
              <a:spcAft>
                <a:spcPts val="600"/>
              </a:spcAft>
              <a:buFont typeface="Symbol" panose="05050102010706020507" pitchFamily="18" charset="2"/>
              <a:buChar char="Þ"/>
            </a:pPr>
            <a:r>
              <a:rPr lang="fr-FR" sz="1500" u="sng" dirty="0" smtClean="0"/>
              <a:t>Pour plus d’infos</a:t>
            </a:r>
            <a:r>
              <a:rPr lang="fr-FR" sz="1500" dirty="0" smtClean="0"/>
              <a:t>:</a:t>
            </a:r>
          </a:p>
          <a:p>
            <a:pPr marL="285750" indent="-285750">
              <a:spcAft>
                <a:spcPts val="600"/>
              </a:spcAft>
              <a:buFontTx/>
              <a:buChar char="-"/>
            </a:pPr>
            <a:r>
              <a:rPr lang="fr-FR" sz="1500" dirty="0" smtClean="0"/>
              <a:t>EASME: </a:t>
            </a:r>
            <a:r>
              <a:rPr lang="fr-FR" sz="1500" dirty="0">
                <a:hlinkClick r:id="rId3"/>
              </a:rPr>
              <a:t>https://</a:t>
            </a:r>
            <a:r>
              <a:rPr lang="fr-FR" sz="1500" dirty="0" smtClean="0">
                <a:hlinkClick r:id="rId3"/>
              </a:rPr>
              <a:t>ec.europa.eu/easme/en/european-maritime-and-fisheries-fund-0</a:t>
            </a:r>
            <a:endParaRPr lang="fr-FR" sz="1500" dirty="0" smtClean="0"/>
          </a:p>
          <a:p>
            <a:pPr marL="285750" indent="-285750">
              <a:spcAft>
                <a:spcPts val="600"/>
              </a:spcAft>
              <a:buFontTx/>
              <a:buChar char="-"/>
            </a:pPr>
            <a:r>
              <a:rPr lang="fr-FR" sz="1500" dirty="0" err="1" smtClean="0">
                <a:hlinkClick r:id="rId4"/>
              </a:rPr>
              <a:t>Infoday</a:t>
            </a:r>
            <a:r>
              <a:rPr lang="fr-FR" sz="1500" dirty="0" smtClean="0"/>
              <a:t> à Bruxelles le 25 novembre 2019: </a:t>
            </a:r>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612969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Actualité du partenariat interrégional S3 sur les vallées hydrogène</a:t>
            </a:r>
          </a:p>
        </p:txBody>
      </p:sp>
    </p:spTree>
    <p:extLst>
      <p:ext uri="{BB962C8B-B14F-4D97-AF65-F5344CB8AC3E}">
        <p14:creationId xmlns:p14="http://schemas.microsoft.com/office/powerpoint/2010/main" val="4287428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09" y="1205611"/>
            <a:ext cx="8328536" cy="8402300"/>
          </a:xfrm>
          <a:prstGeom prst="rect">
            <a:avLst/>
          </a:prstGeom>
        </p:spPr>
        <p:txBody>
          <a:bodyPr wrap="square">
            <a:spAutoFit/>
          </a:bodyPr>
          <a:lstStyle/>
          <a:p>
            <a:r>
              <a:rPr lang="fr-FR" sz="1600" dirty="0" smtClean="0"/>
              <a:t>A partir de 2014, la Commission européenne a développé plusieurs « </a:t>
            </a:r>
            <a:r>
              <a:rPr lang="fr-FR" sz="1600" b="1" dirty="0" smtClean="0"/>
              <a:t>Plateformes S3</a:t>
            </a:r>
            <a:r>
              <a:rPr lang="fr-FR" sz="1600" dirty="0" smtClean="0"/>
              <a:t> » qui sont toutes gérées par son Centre Commun de Recherche (JRC – Joint </a:t>
            </a:r>
            <a:r>
              <a:rPr lang="fr-FR" sz="1600" dirty="0" err="1" smtClean="0"/>
              <a:t>Research</a:t>
            </a:r>
            <a:r>
              <a:rPr lang="fr-FR" sz="1600" dirty="0" smtClean="0"/>
              <a:t> Centre). </a:t>
            </a:r>
          </a:p>
          <a:p>
            <a:pPr marL="285750" indent="-285750">
              <a:buFont typeface="Symbol" panose="05050102010706020507" pitchFamily="18" charset="2"/>
              <a:buChar char="Þ"/>
            </a:pPr>
            <a:r>
              <a:rPr lang="fr-FR" sz="1600" dirty="0" smtClean="0"/>
              <a:t>L’objectif de ces plateformes est double:</a:t>
            </a:r>
          </a:p>
          <a:p>
            <a:pPr marL="285750" indent="-285750">
              <a:buFontTx/>
              <a:buChar char="-"/>
            </a:pPr>
            <a:r>
              <a:rPr lang="fr-FR" sz="1600" dirty="0" smtClean="0"/>
              <a:t>Aider chaque Région européenne a mettre en œuvre sa S3;</a:t>
            </a:r>
          </a:p>
          <a:p>
            <a:pPr marL="285750" indent="-285750">
              <a:buFontTx/>
              <a:buChar char="-"/>
            </a:pPr>
            <a:r>
              <a:rPr lang="fr-FR" sz="1600" dirty="0" smtClean="0"/>
              <a:t>Soutenir la mise en réseau des régions ayant des priorités de spécialisation complémentaires via le montage de </a:t>
            </a:r>
            <a:r>
              <a:rPr lang="fr-FR" sz="1600" b="1" i="1" dirty="0" smtClean="0"/>
              <a:t>partenariats interrégionaux thématiques </a:t>
            </a:r>
            <a:r>
              <a:rPr lang="fr-FR" sz="1600" dirty="0" smtClean="0"/>
              <a:t>afin de renforcer la coopération et la capacité d’innovation des territoires.</a:t>
            </a:r>
          </a:p>
          <a:p>
            <a:endParaRPr lang="fr-FR" sz="1600" dirty="0" smtClean="0"/>
          </a:p>
          <a:p>
            <a:r>
              <a:rPr lang="fr-FR" sz="1600" u="sng" dirty="0" smtClean="0"/>
              <a:t>A ce jour, il existe 4 Plateformes S3</a:t>
            </a:r>
            <a:r>
              <a:rPr lang="fr-FR" sz="1600" dirty="0" smtClean="0"/>
              <a:t>:</a:t>
            </a:r>
          </a:p>
          <a:p>
            <a:pPr marL="285750" indent="-285750">
              <a:buFontTx/>
              <a:buChar char="-"/>
            </a:pPr>
            <a:r>
              <a:rPr lang="fr-FR" sz="1600" dirty="0" smtClean="0"/>
              <a:t>Une </a:t>
            </a:r>
            <a:r>
              <a:rPr lang="fr-FR" sz="1600" dirty="0" smtClean="0">
                <a:hlinkClick r:id="rId3"/>
              </a:rPr>
              <a:t>Plateforme S3 générale</a:t>
            </a:r>
            <a:endParaRPr lang="fr-FR" sz="1600" dirty="0" smtClean="0"/>
          </a:p>
          <a:p>
            <a:pPr marL="285750" indent="-285750">
              <a:buFontTx/>
              <a:buChar char="-"/>
            </a:pPr>
            <a:r>
              <a:rPr lang="fr-FR" sz="1600" dirty="0" smtClean="0"/>
              <a:t>3 Plateformes S3 thématiques :</a:t>
            </a:r>
          </a:p>
          <a:p>
            <a:pPr marL="742950" lvl="1" indent="-285750">
              <a:buFontTx/>
              <a:buChar char="-"/>
            </a:pPr>
            <a:r>
              <a:rPr lang="fr-FR" sz="1600" dirty="0" smtClean="0">
                <a:hlinkClick r:id="rId4"/>
              </a:rPr>
              <a:t>Modernisation industrielle</a:t>
            </a:r>
            <a:r>
              <a:rPr lang="fr-FR" sz="1600" dirty="0" smtClean="0"/>
              <a:t>		</a:t>
            </a:r>
            <a:r>
              <a:rPr lang="fr-FR" sz="1600" dirty="0"/>
              <a:t> Regroupent 27 partenariats interrégionaux </a:t>
            </a:r>
            <a:r>
              <a:rPr lang="fr-FR" sz="1600" dirty="0" smtClean="0"/>
              <a:t>sur des</a:t>
            </a:r>
          </a:p>
          <a:p>
            <a:pPr marL="742950" lvl="1" indent="-285750">
              <a:buFontTx/>
              <a:buChar char="-"/>
            </a:pPr>
            <a:r>
              <a:rPr lang="fr-FR" sz="1600" dirty="0" smtClean="0">
                <a:hlinkClick r:id="rId5"/>
              </a:rPr>
              <a:t>Energie</a:t>
            </a:r>
            <a:r>
              <a:rPr lang="fr-FR" sz="1600" dirty="0" smtClean="0"/>
              <a:t>						thématiques </a:t>
            </a:r>
            <a:r>
              <a:rPr lang="fr-FR" sz="1600" dirty="0"/>
              <a:t>très </a:t>
            </a:r>
            <a:r>
              <a:rPr lang="fr-FR" sz="1600" dirty="0" smtClean="0"/>
              <a:t>différentes (des produits chimiques </a:t>
            </a:r>
            <a:endParaRPr lang="fr-FR" sz="1600" dirty="0"/>
          </a:p>
          <a:p>
            <a:pPr marL="742950" lvl="1" indent="-285750">
              <a:buFontTx/>
              <a:buChar char="-"/>
            </a:pPr>
            <a:r>
              <a:rPr lang="fr-FR" sz="1600" dirty="0" smtClean="0">
                <a:hlinkClick r:id="rId6"/>
              </a:rPr>
              <a:t>Agroalimentaire</a:t>
            </a:r>
            <a:r>
              <a:rPr lang="fr-FR" sz="1600" dirty="0" smtClean="0"/>
              <a:t>				à l’innovation textile en passant par les EMR ou le </a:t>
            </a:r>
            <a:r>
              <a:rPr lang="fr-FR" sz="1600" dirty="0" err="1" smtClean="0"/>
              <a:t>big</a:t>
            </a:r>
            <a:r>
              <a:rPr lang="fr-FR" sz="1600" dirty="0" smtClean="0"/>
              <a:t> 							data dans l’agriculture)</a:t>
            </a:r>
          </a:p>
          <a:p>
            <a:r>
              <a:rPr lang="fr-FR" sz="1600" dirty="0" smtClean="0"/>
              <a:t> 								</a:t>
            </a:r>
            <a:endParaRPr lang="fr-FR" sz="1600" dirty="0"/>
          </a:p>
          <a:p>
            <a:r>
              <a:rPr lang="fr-FR" sz="1600" dirty="0" smtClean="0"/>
              <a:t>Ces partenariats développent 2 grands types d’activités:</a:t>
            </a:r>
          </a:p>
          <a:p>
            <a:pPr marL="342900" indent="-342900">
              <a:buAutoNum type="arabicParenR"/>
            </a:pPr>
            <a:r>
              <a:rPr lang="fr-FR" sz="1600" dirty="0" err="1" smtClean="0"/>
              <a:t>Mapping</a:t>
            </a:r>
            <a:r>
              <a:rPr lang="fr-FR" sz="1600" dirty="0" smtClean="0"/>
              <a:t> des acteurs/compétences/projets des régions partenaires</a:t>
            </a:r>
          </a:p>
          <a:p>
            <a:pPr marL="342900" indent="-342900">
              <a:buAutoNum type="arabicParenR"/>
            </a:pPr>
            <a:r>
              <a:rPr lang="fr-FR" sz="1600" dirty="0" smtClean="0"/>
              <a:t>Faciliter le montage de projets et d’investissements conjoints (avec ou sans mobilisation de financements européens) </a:t>
            </a:r>
            <a:endParaRPr lang="fr-FR" sz="1600" dirty="0"/>
          </a:p>
          <a:p>
            <a:endParaRPr lang="fr-FR" sz="1600" dirty="0" smtClean="0"/>
          </a:p>
          <a:p>
            <a:endParaRPr lang="fr-FR" sz="1600" dirty="0" smtClean="0"/>
          </a:p>
          <a:p>
            <a:endParaRPr lang="fr-FR" sz="1600" dirty="0" smtClean="0"/>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Les partenariats interrégionaux S3</a:t>
            </a:r>
            <a:endParaRPr lang="fr-FR" sz="2800" spc="200" dirty="0">
              <a:solidFill>
                <a:schemeClr val="bg1"/>
              </a:solidFill>
              <a:latin typeface="Arial"/>
              <a:cs typeface="Arial"/>
            </a:endParaRPr>
          </a:p>
        </p:txBody>
      </p:sp>
      <p:sp>
        <p:nvSpPr>
          <p:cNvPr id="3" name="Accolade fermante 2"/>
          <p:cNvSpPr/>
          <p:nvPr/>
        </p:nvSpPr>
        <p:spPr>
          <a:xfrm>
            <a:off x="3768695" y="3965249"/>
            <a:ext cx="179462" cy="70930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209963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524" y="1579765"/>
            <a:ext cx="8328536" cy="7832914"/>
          </a:xfrm>
          <a:prstGeom prst="rect">
            <a:avLst/>
          </a:prstGeom>
        </p:spPr>
        <p:txBody>
          <a:bodyPr wrap="square">
            <a:spAutoFit/>
          </a:bodyPr>
          <a:lstStyle/>
          <a:p>
            <a:r>
              <a:rPr lang="fr-FR" sz="1500" u="sng" dirty="0" smtClean="0"/>
              <a:t>Coordination</a:t>
            </a:r>
            <a:r>
              <a:rPr lang="fr-FR" sz="1500" dirty="0" smtClean="0"/>
              <a:t>: </a:t>
            </a:r>
          </a:p>
          <a:p>
            <a:r>
              <a:rPr lang="fr-FR" sz="1500" dirty="0" smtClean="0"/>
              <a:t>Normandie                                                                                                                                                                        Auvergne-Rhône-Alpes                                                                                                                                                      </a:t>
            </a:r>
            <a:r>
              <a:rPr lang="fr-FR" sz="1500" dirty="0" err="1" smtClean="0"/>
              <a:t>Northern</a:t>
            </a:r>
            <a:r>
              <a:rPr lang="fr-FR" sz="1500" dirty="0" smtClean="0"/>
              <a:t> </a:t>
            </a:r>
            <a:r>
              <a:rPr lang="fr-FR" sz="1500" dirty="0" err="1" smtClean="0"/>
              <a:t>Netherlands</a:t>
            </a:r>
            <a:r>
              <a:rPr lang="fr-FR" sz="1500" dirty="0" smtClean="0"/>
              <a:t>                                                                                                                                                        Aragon</a:t>
            </a:r>
          </a:p>
          <a:p>
            <a:r>
              <a:rPr lang="fr-FR" sz="1200" dirty="0">
                <a:hlinkClick r:id="rId3"/>
              </a:rPr>
              <a:t>https://s3platform.jrc.ec.europa.eu/hydrogen-valleys</a:t>
            </a:r>
            <a:endParaRPr lang="fr-FR" sz="1200" dirty="0" smtClean="0"/>
          </a:p>
          <a:p>
            <a:endParaRPr lang="fr-FR" sz="1500" dirty="0"/>
          </a:p>
          <a:p>
            <a:r>
              <a:rPr lang="fr-FR" sz="1500" u="sng" dirty="0" smtClean="0"/>
              <a:t>15 octobre 2019: 2</a:t>
            </a:r>
            <a:r>
              <a:rPr lang="fr-FR" sz="1500" u="sng" baseline="30000" dirty="0" smtClean="0"/>
              <a:t>e</a:t>
            </a:r>
            <a:r>
              <a:rPr lang="fr-FR" sz="1500" u="sng" dirty="0" smtClean="0"/>
              <a:t> réunion plénière</a:t>
            </a:r>
          </a:p>
          <a:p>
            <a:pPr marL="285750" indent="-285750">
              <a:buFont typeface="Symbol" panose="05050102010706020507" pitchFamily="18" charset="2"/>
              <a:buChar char="Þ"/>
            </a:pPr>
            <a:r>
              <a:rPr lang="fr-FR" sz="1500" dirty="0" err="1" smtClean="0"/>
              <a:t>Mapping</a:t>
            </a:r>
            <a:endParaRPr lang="fr-FR" sz="1500" dirty="0" smtClean="0"/>
          </a:p>
          <a:p>
            <a:pPr marL="285750" indent="-285750">
              <a:buFont typeface="Symbol" panose="05050102010706020507" pitchFamily="18" charset="2"/>
              <a:buChar char="Þ"/>
            </a:pPr>
            <a:r>
              <a:rPr lang="fr-FR" sz="1500" dirty="0" smtClean="0"/>
              <a:t>Gouvernance/Fonctionnement                                                                                                                                                  </a:t>
            </a:r>
          </a:p>
          <a:p>
            <a:pPr marL="285750" indent="-285750">
              <a:buFont typeface="Symbol" panose="05050102010706020507" pitchFamily="18" charset="2"/>
              <a:buChar char="Þ"/>
            </a:pPr>
            <a:r>
              <a:rPr lang="fr-FR" sz="1500" dirty="0" smtClean="0"/>
              <a:t>Validation d’une réponse commune à la                                                                                                     consultation sur le futur partenariat « Clean                                                                                                              Hydrogen » (FCH JU post-2020)</a:t>
            </a:r>
          </a:p>
          <a:p>
            <a:endParaRPr lang="fr-FR" sz="1500" dirty="0" smtClean="0"/>
          </a:p>
          <a:p>
            <a:r>
              <a:rPr lang="fr-FR" sz="1500" u="sng" dirty="0" smtClean="0"/>
              <a:t>Prochaines étapes</a:t>
            </a:r>
            <a:r>
              <a:rPr lang="fr-FR" sz="1500" dirty="0" smtClean="0"/>
              <a:t>:</a:t>
            </a:r>
          </a:p>
          <a:p>
            <a:r>
              <a:rPr lang="fr-FR" sz="1500" dirty="0" smtClean="0"/>
              <a:t>- </a:t>
            </a:r>
            <a:r>
              <a:rPr lang="fr-FR" sz="1500" b="1" dirty="0" smtClean="0"/>
              <a:t>Novembre 2019 – Janvier 2020</a:t>
            </a:r>
            <a:r>
              <a:rPr lang="fr-FR" sz="1500" dirty="0" smtClean="0"/>
              <a:t>: réunions des</a:t>
            </a:r>
            <a:r>
              <a:rPr lang="fr-FR" sz="1500" b="1" dirty="0" smtClean="0"/>
              <a:t>                                                                                                                                            </a:t>
            </a:r>
            <a:r>
              <a:rPr lang="fr-FR" sz="1500" dirty="0" smtClean="0"/>
              <a:t>GT thématiques</a:t>
            </a:r>
          </a:p>
          <a:p>
            <a:endParaRPr lang="fr-FR" sz="800" dirty="0" smtClean="0"/>
          </a:p>
          <a:p>
            <a:r>
              <a:rPr lang="fr-FR" sz="1500" dirty="0" smtClean="0"/>
              <a:t>- </a:t>
            </a:r>
            <a:r>
              <a:rPr lang="fr-FR" sz="1500" b="1" dirty="0" smtClean="0"/>
              <a:t>4 février 2020</a:t>
            </a:r>
            <a:r>
              <a:rPr lang="fr-FR" sz="1500" dirty="0" smtClean="0"/>
              <a:t>: 3</a:t>
            </a:r>
            <a:r>
              <a:rPr lang="fr-FR" sz="1500" baseline="30000" dirty="0" smtClean="0"/>
              <a:t>e</a:t>
            </a:r>
            <a:r>
              <a:rPr lang="fr-FR" sz="1500" dirty="0" smtClean="0"/>
              <a:t> réunion plénière                                                                                                                             (</a:t>
            </a:r>
            <a:r>
              <a:rPr lang="fr-FR" sz="1500" dirty="0" err="1" smtClean="0"/>
              <a:t>Hyvolution</a:t>
            </a:r>
            <a:r>
              <a:rPr lang="fr-FR" sz="1500" dirty="0" smtClean="0"/>
              <a:t>, Paris)</a:t>
            </a:r>
          </a:p>
          <a:p>
            <a:pPr marL="285750" indent="-285750">
              <a:buFont typeface="Symbol" panose="05050102010706020507" pitchFamily="18" charset="2"/>
              <a:buChar char="Þ"/>
            </a:pPr>
            <a:r>
              <a:rPr lang="fr-FR" sz="1500" dirty="0" smtClean="0"/>
              <a:t>Pitch des 1</a:t>
            </a:r>
            <a:r>
              <a:rPr lang="fr-FR" sz="1500" baseline="30000" dirty="0" smtClean="0"/>
              <a:t>e</a:t>
            </a:r>
            <a:r>
              <a:rPr lang="fr-FR" sz="1500" dirty="0" smtClean="0"/>
              <a:t> idées de projets conjoints</a:t>
            </a:r>
          </a:p>
          <a:p>
            <a:endParaRPr lang="fr-FR" sz="1500" dirty="0" smtClean="0"/>
          </a:p>
          <a:p>
            <a:endParaRPr lang="fr-FR" sz="800" dirty="0" smtClean="0"/>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954107"/>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Le partenariat interrégional S3 sur les vallées hydrogène</a:t>
            </a:r>
            <a:endParaRPr lang="fr-FR" sz="2800" spc="200" dirty="0">
              <a:solidFill>
                <a:schemeClr val="bg1"/>
              </a:solidFill>
              <a:latin typeface="Arial"/>
              <a:cs typeface="Aria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5532" y="1654314"/>
            <a:ext cx="4389088" cy="4320000"/>
          </a:xfrm>
          <a:prstGeom prst="rect">
            <a:avLst/>
          </a:prstGeom>
        </p:spPr>
      </p:pic>
    </p:spTree>
    <p:extLst>
      <p:ext uri="{BB962C8B-B14F-4D97-AF65-F5344CB8AC3E}">
        <p14:creationId xmlns:p14="http://schemas.microsoft.com/office/powerpoint/2010/main" val="3622258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Point sur la révision en cours des règles d’aides d’Etat</a:t>
            </a:r>
          </a:p>
        </p:txBody>
      </p:sp>
    </p:spTree>
    <p:extLst>
      <p:ext uri="{BB962C8B-B14F-4D97-AF65-F5344CB8AC3E}">
        <p14:creationId xmlns:p14="http://schemas.microsoft.com/office/powerpoint/2010/main" val="2801729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28625" y="1339850"/>
            <a:ext cx="8229600" cy="936625"/>
          </a:xfrm>
        </p:spPr>
        <p:txBody>
          <a:bodyPr/>
          <a:lstStyle/>
          <a:p>
            <a:pPr algn="ctr"/>
            <a:r>
              <a:rPr lang="fr-BE" altLang="fr-FR" sz="2000" smtClean="0"/>
              <a:t>	In a nutshell – Current proposal for GBER-amendments in the area of R&amp;D&amp;I-aid</a:t>
            </a:r>
            <a:endParaRPr lang="fr-BE" altLang="fr-FR" smtClean="0"/>
          </a:p>
        </p:txBody>
      </p:sp>
      <p:sp>
        <p:nvSpPr>
          <p:cNvPr id="3" name="Content Placeholder 2"/>
          <p:cNvSpPr>
            <a:spLocks noGrp="1"/>
          </p:cNvSpPr>
          <p:nvPr>
            <p:ph idx="1"/>
          </p:nvPr>
        </p:nvSpPr>
        <p:spPr>
          <a:xfrm>
            <a:off x="428625" y="2276475"/>
            <a:ext cx="8229600" cy="4032250"/>
          </a:xfrm>
        </p:spPr>
        <p:txBody>
          <a:bodyPr/>
          <a:lstStyle/>
          <a:p>
            <a:pPr marL="0" indent="0">
              <a:buClrTx/>
              <a:buFontTx/>
              <a:buNone/>
              <a:defRPr/>
            </a:pPr>
            <a:r>
              <a:rPr lang="en-US" sz="2000" i="0" dirty="0" smtClean="0">
                <a:solidFill>
                  <a:schemeClr val="tx1"/>
                </a:solidFill>
              </a:rPr>
              <a:t>Key </a:t>
            </a:r>
            <a:r>
              <a:rPr lang="en-US" sz="2000" i="0" dirty="0">
                <a:solidFill>
                  <a:schemeClr val="tx1"/>
                </a:solidFill>
              </a:rPr>
              <a:t>objectives</a:t>
            </a:r>
            <a:r>
              <a:rPr lang="en-US" sz="2000" i="0" dirty="0" smtClean="0">
                <a:solidFill>
                  <a:schemeClr val="tx1"/>
                </a:solidFill>
              </a:rPr>
              <a:t>:</a:t>
            </a:r>
          </a:p>
          <a:p>
            <a:pPr marL="0" indent="0">
              <a:buClrTx/>
              <a:buFontTx/>
              <a:buNone/>
              <a:defRPr/>
            </a:pPr>
            <a:endParaRPr lang="en-US" sz="2000" i="0" dirty="0">
              <a:solidFill>
                <a:schemeClr val="tx1"/>
              </a:solidFill>
            </a:endParaRPr>
          </a:p>
          <a:p>
            <a:pPr>
              <a:buClrTx/>
              <a:defRPr/>
            </a:pPr>
            <a:r>
              <a:rPr lang="en-US" sz="2000" i="0" dirty="0" smtClean="0">
                <a:solidFill>
                  <a:schemeClr val="tx1"/>
                </a:solidFill>
              </a:rPr>
              <a:t>Simplify </a:t>
            </a:r>
            <a:r>
              <a:rPr lang="en-US" sz="2000" i="0" dirty="0">
                <a:solidFill>
                  <a:schemeClr val="tx1"/>
                </a:solidFill>
              </a:rPr>
              <a:t>regulatory framework by aligning the GBER with Horizon Europe as regards eligible cost categories and maximum funding rates</a:t>
            </a:r>
          </a:p>
          <a:p>
            <a:pPr>
              <a:buClrTx/>
              <a:defRPr/>
            </a:pPr>
            <a:r>
              <a:rPr lang="en-US" sz="2000" i="0" dirty="0" smtClean="0">
                <a:solidFill>
                  <a:schemeClr val="tx1"/>
                </a:solidFill>
              </a:rPr>
              <a:t>Exempt </a:t>
            </a:r>
            <a:r>
              <a:rPr lang="en-US" sz="2000" i="0" dirty="0">
                <a:solidFill>
                  <a:schemeClr val="tx1"/>
                </a:solidFill>
              </a:rPr>
              <a:t>these aid measures from the notification obligation </a:t>
            </a:r>
          </a:p>
          <a:p>
            <a:pPr>
              <a:buClrTx/>
              <a:defRPr/>
            </a:pPr>
            <a:r>
              <a:rPr lang="en-US" sz="2000" i="0" dirty="0" smtClean="0">
                <a:solidFill>
                  <a:schemeClr val="tx1"/>
                </a:solidFill>
              </a:rPr>
              <a:t>Streamline </a:t>
            </a:r>
            <a:r>
              <a:rPr lang="en-US" sz="2000" i="0" dirty="0">
                <a:solidFill>
                  <a:schemeClr val="tx1"/>
                </a:solidFill>
              </a:rPr>
              <a:t>project assessment at Member State </a:t>
            </a:r>
            <a:r>
              <a:rPr lang="en-US" sz="2000" i="0" dirty="0" smtClean="0">
                <a:solidFill>
                  <a:schemeClr val="tx1"/>
                </a:solidFill>
              </a:rPr>
              <a:t>level/ no assessment of R&amp;D quality necessary by Member States</a:t>
            </a:r>
            <a:endParaRPr lang="en-US" sz="2000" i="0" dirty="0">
              <a:solidFill>
                <a:schemeClr val="tx1"/>
              </a:solidFill>
            </a:endParaRPr>
          </a:p>
          <a:p>
            <a:pPr>
              <a:buClrTx/>
              <a:defRPr/>
            </a:pPr>
            <a:endParaRPr lang="en-US" sz="2000" i="0" dirty="0" smtClean="0">
              <a:solidFill>
                <a:schemeClr val="tx1"/>
              </a:solidFill>
            </a:endParaRPr>
          </a:p>
          <a:p>
            <a:pPr>
              <a:buClrTx/>
              <a:defRPr/>
            </a:pPr>
            <a:r>
              <a:rPr lang="en-US" sz="2000" i="0" dirty="0" smtClean="0">
                <a:solidFill>
                  <a:schemeClr val="tx1"/>
                </a:solidFill>
              </a:rPr>
              <a:t>MSs can make use of these synergies /simplification if they wish (no obligation)</a:t>
            </a:r>
          </a:p>
        </p:txBody>
      </p:sp>
    </p:spTree>
    <p:extLst>
      <p:ext uri="{BB962C8B-B14F-4D97-AF65-F5344CB8AC3E}">
        <p14:creationId xmlns:p14="http://schemas.microsoft.com/office/powerpoint/2010/main" val="197595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28625" y="1339850"/>
            <a:ext cx="8229600" cy="936625"/>
          </a:xfrm>
        </p:spPr>
        <p:txBody>
          <a:bodyPr/>
          <a:lstStyle/>
          <a:p>
            <a:pPr algn="ctr"/>
            <a:r>
              <a:rPr lang="fr-BE" altLang="fr-FR" sz="2000" smtClean="0"/>
              <a:t>	In a nutshell – Current proposal for GBER-amendments in the area of R&amp;D&amp;I-aid</a:t>
            </a:r>
            <a:endParaRPr lang="fr-BE" altLang="fr-FR" smtClean="0"/>
          </a:p>
        </p:txBody>
      </p:sp>
      <p:sp>
        <p:nvSpPr>
          <p:cNvPr id="3" name="Content Placeholder 2"/>
          <p:cNvSpPr>
            <a:spLocks noGrp="1"/>
          </p:cNvSpPr>
          <p:nvPr>
            <p:ph idx="1"/>
          </p:nvPr>
        </p:nvSpPr>
        <p:spPr>
          <a:xfrm>
            <a:off x="428625" y="2276475"/>
            <a:ext cx="8229600" cy="4032250"/>
          </a:xfrm>
        </p:spPr>
        <p:txBody>
          <a:bodyPr/>
          <a:lstStyle/>
          <a:p>
            <a:pPr marL="0" indent="0">
              <a:buClrTx/>
              <a:buFontTx/>
              <a:buNone/>
              <a:defRPr/>
            </a:pPr>
            <a:r>
              <a:rPr lang="en-US" sz="2000" i="0" dirty="0" smtClean="0">
                <a:solidFill>
                  <a:schemeClr val="tx1"/>
                </a:solidFill>
              </a:rPr>
              <a:t>Key safeguards:</a:t>
            </a:r>
          </a:p>
          <a:p>
            <a:pPr marL="0" indent="0">
              <a:buClrTx/>
              <a:buFontTx/>
              <a:buNone/>
              <a:defRPr/>
            </a:pPr>
            <a:endParaRPr lang="en-US" sz="2000" i="0" dirty="0" smtClean="0">
              <a:solidFill>
                <a:schemeClr val="tx1"/>
              </a:solidFill>
            </a:endParaRPr>
          </a:p>
          <a:p>
            <a:pPr>
              <a:buClrTx/>
              <a:defRPr/>
            </a:pPr>
            <a:r>
              <a:rPr lang="en-US" sz="1600" i="0" dirty="0" smtClean="0">
                <a:solidFill>
                  <a:schemeClr val="tx1"/>
                </a:solidFill>
              </a:rPr>
              <a:t>For co-funded projects: independent project evaluation </a:t>
            </a:r>
            <a:r>
              <a:rPr lang="en-US" sz="1600" i="0" dirty="0">
                <a:solidFill>
                  <a:schemeClr val="tx1"/>
                </a:solidFill>
              </a:rPr>
              <a:t>and </a:t>
            </a:r>
            <a:r>
              <a:rPr lang="en-US" sz="1600" i="0" dirty="0" smtClean="0">
                <a:solidFill>
                  <a:schemeClr val="tx1"/>
                </a:solidFill>
              </a:rPr>
              <a:t>selection under </a:t>
            </a:r>
            <a:r>
              <a:rPr lang="en-US" sz="1600" i="0" dirty="0">
                <a:solidFill>
                  <a:schemeClr val="tx1"/>
                </a:solidFill>
              </a:rPr>
              <a:t>Horizon </a:t>
            </a:r>
            <a:r>
              <a:rPr lang="en-US" sz="1600" i="0" dirty="0" smtClean="0">
                <a:solidFill>
                  <a:schemeClr val="tx1"/>
                </a:solidFill>
              </a:rPr>
              <a:t>Europe (following transnational calls with at least 3 MSs participating)</a:t>
            </a:r>
          </a:p>
          <a:p>
            <a:pPr>
              <a:buClrTx/>
              <a:defRPr/>
            </a:pPr>
            <a:r>
              <a:rPr lang="en-US" sz="1600" i="0" dirty="0">
                <a:solidFill>
                  <a:schemeClr val="tx1"/>
                </a:solidFill>
              </a:rPr>
              <a:t>Horizon Europe project selection and funding are consistent with State aid rules – designed to address market failures or sub-optimal investment situations, in a proportionate manner, without duplicating or crowding out private financing. </a:t>
            </a:r>
            <a:endParaRPr lang="en-US" sz="1600" i="0" dirty="0" smtClean="0">
              <a:solidFill>
                <a:schemeClr val="tx1"/>
              </a:solidFill>
            </a:endParaRPr>
          </a:p>
          <a:p>
            <a:pPr>
              <a:buClrTx/>
              <a:defRPr/>
            </a:pPr>
            <a:r>
              <a:rPr lang="en-US" sz="1600" i="0" dirty="0" smtClean="0">
                <a:solidFill>
                  <a:schemeClr val="tx1"/>
                </a:solidFill>
              </a:rPr>
              <a:t>No ‘token’ EU-involvement – minimum funding </a:t>
            </a:r>
            <a:r>
              <a:rPr lang="en-US" sz="1600" i="0" dirty="0">
                <a:solidFill>
                  <a:schemeClr val="tx1"/>
                </a:solidFill>
              </a:rPr>
              <a:t>to </a:t>
            </a:r>
            <a:r>
              <a:rPr lang="en-US" sz="1600" i="0" dirty="0" smtClean="0">
                <a:solidFill>
                  <a:schemeClr val="tx1"/>
                </a:solidFill>
              </a:rPr>
              <a:t>be </a:t>
            </a:r>
            <a:r>
              <a:rPr lang="en-US" sz="1600" i="0" dirty="0">
                <a:solidFill>
                  <a:schemeClr val="tx1"/>
                </a:solidFill>
              </a:rPr>
              <a:t>provided </a:t>
            </a:r>
            <a:r>
              <a:rPr lang="en-US" sz="1600" i="0" dirty="0" smtClean="0">
                <a:solidFill>
                  <a:schemeClr val="tx1"/>
                </a:solidFill>
              </a:rPr>
              <a:t>from Horizon </a:t>
            </a:r>
            <a:r>
              <a:rPr lang="en-US" sz="1600" i="0" dirty="0">
                <a:solidFill>
                  <a:schemeClr val="tx1"/>
                </a:solidFill>
              </a:rPr>
              <a:t>Europe </a:t>
            </a:r>
            <a:r>
              <a:rPr lang="en-US" sz="1600" i="0" dirty="0" err="1" smtClean="0">
                <a:solidFill>
                  <a:schemeClr val="tx1"/>
                </a:solidFill>
              </a:rPr>
              <a:t>programme</a:t>
            </a:r>
            <a:r>
              <a:rPr lang="en-US" sz="1600" i="0" dirty="0" smtClean="0">
                <a:solidFill>
                  <a:schemeClr val="tx1"/>
                </a:solidFill>
              </a:rPr>
              <a:t> for co-fund projects (35% for </a:t>
            </a:r>
            <a:r>
              <a:rPr lang="en-US" altLang="fr-FR" sz="1600" i="0" dirty="0" smtClean="0">
                <a:solidFill>
                  <a:schemeClr val="tx1"/>
                </a:solidFill>
              </a:rPr>
              <a:t>fundamental </a:t>
            </a:r>
            <a:r>
              <a:rPr lang="en-US" altLang="fr-FR" sz="1600" i="0" dirty="0">
                <a:solidFill>
                  <a:schemeClr val="tx1"/>
                </a:solidFill>
              </a:rPr>
              <a:t>research and industrial </a:t>
            </a:r>
            <a:r>
              <a:rPr lang="en-US" altLang="fr-FR" sz="1600" i="0" dirty="0" smtClean="0">
                <a:solidFill>
                  <a:schemeClr val="tx1"/>
                </a:solidFill>
              </a:rPr>
              <a:t>research</a:t>
            </a:r>
            <a:r>
              <a:rPr lang="en-US" sz="1600" i="0" dirty="0" smtClean="0">
                <a:solidFill>
                  <a:schemeClr val="tx1"/>
                </a:solidFill>
              </a:rPr>
              <a:t>/ 30% for experimental development)</a:t>
            </a:r>
          </a:p>
          <a:p>
            <a:pPr>
              <a:buClrTx/>
              <a:defRPr/>
            </a:pPr>
            <a:r>
              <a:rPr lang="en-US" sz="1600" i="0" dirty="0" smtClean="0">
                <a:solidFill>
                  <a:schemeClr val="tx1"/>
                </a:solidFill>
              </a:rPr>
              <a:t>Transparency and effective monitoring under GBER common provisions</a:t>
            </a:r>
          </a:p>
        </p:txBody>
      </p:sp>
    </p:spTree>
    <p:extLst>
      <p:ext uri="{BB962C8B-B14F-4D97-AF65-F5344CB8AC3E}">
        <p14:creationId xmlns:p14="http://schemas.microsoft.com/office/powerpoint/2010/main" val="268759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fr-BE" altLang="fr-FR" sz="3200" smtClean="0"/>
              <a:t>	</a:t>
            </a:r>
            <a:r>
              <a:rPr lang="fr-BE" altLang="fr-FR" sz="2400" smtClean="0"/>
              <a:t>Current proposal for GBER-amendments in other areas</a:t>
            </a:r>
          </a:p>
        </p:txBody>
      </p:sp>
      <p:sp>
        <p:nvSpPr>
          <p:cNvPr id="10243" name="Content Placeholder 2"/>
          <p:cNvSpPr>
            <a:spLocks noGrp="1"/>
          </p:cNvSpPr>
          <p:nvPr>
            <p:ph idx="1"/>
          </p:nvPr>
        </p:nvSpPr>
        <p:spPr/>
        <p:txBody>
          <a:bodyPr/>
          <a:lstStyle/>
          <a:p>
            <a:pPr>
              <a:buClrTx/>
            </a:pPr>
            <a:r>
              <a:rPr lang="en-US" altLang="fr-FR" sz="1600" b="1" i="0" smtClean="0">
                <a:solidFill>
                  <a:schemeClr val="tx1"/>
                </a:solidFill>
              </a:rPr>
              <a:t>Block-exemption rules for State aid involved in InvestEU financial products </a:t>
            </a:r>
            <a:r>
              <a:rPr lang="en-US" altLang="de-DE" sz="1600" i="0" smtClean="0">
                <a:solidFill>
                  <a:schemeClr val="tx1"/>
                </a:solidFill>
              </a:rPr>
              <a:t>(Art. 56d-56f): In essence, it is not necessary to quantify the aid: the total financing received by the final recipient from the InvestEU supported financial product  will have to comply with i) some sector-specific eligibility and exclusion criteria or ii) if the financing is small and certain conditions for risk-sharing between public and commercial investors are met, no further sectoral eligibility criteria will be specified</a:t>
            </a:r>
          </a:p>
          <a:p>
            <a:pPr>
              <a:buClrTx/>
            </a:pPr>
            <a:r>
              <a:rPr lang="en-US" altLang="fr-FR" sz="1600" b="1" i="0" smtClean="0">
                <a:solidFill>
                  <a:schemeClr val="tx1"/>
                </a:solidFill>
              </a:rPr>
              <a:t>Extension of rules for aid for European Territorial Cooperation </a:t>
            </a:r>
            <a:r>
              <a:rPr lang="en-US" altLang="fr-FR" sz="1600" i="0" smtClean="0">
                <a:solidFill>
                  <a:schemeClr val="tx1"/>
                </a:solidFill>
              </a:rPr>
              <a:t>(ETC) projects: i) to block-exempt aid for costs for large undertakings participating in ETC projects (Article 20); ii) to block exempt aid for very small amounts of aid (up to EUR 20 000 per undertaking per project) (Article 20a).</a:t>
            </a:r>
          </a:p>
          <a:p>
            <a:pPr>
              <a:buClrTx/>
            </a:pPr>
            <a:endParaRPr lang="fr-BE" altLang="fr-FR" sz="1600" i="0" smtClean="0">
              <a:solidFill>
                <a:schemeClr val="tx1"/>
              </a:solidFill>
            </a:endParaRPr>
          </a:p>
        </p:txBody>
      </p:sp>
    </p:spTree>
    <p:extLst>
      <p:ext uri="{BB962C8B-B14F-4D97-AF65-F5344CB8AC3E}">
        <p14:creationId xmlns:p14="http://schemas.microsoft.com/office/powerpoint/2010/main" val="185004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288" y="1339850"/>
            <a:ext cx="8229600" cy="793750"/>
          </a:xfrm>
        </p:spPr>
        <p:txBody>
          <a:bodyPr/>
          <a:lstStyle/>
          <a:p>
            <a:pPr algn="ctr"/>
            <a:r>
              <a:rPr lang="en-US" altLang="fr-FR" smtClean="0"/>
              <a:t>	</a:t>
            </a:r>
            <a:r>
              <a:rPr lang="en-US" altLang="fr-FR" sz="2400" smtClean="0"/>
              <a:t>State of play and next steps</a:t>
            </a:r>
            <a:endParaRPr lang="fr-BE" altLang="fr-FR" sz="2400" smtClean="0"/>
          </a:p>
        </p:txBody>
      </p:sp>
      <p:sp>
        <p:nvSpPr>
          <p:cNvPr id="11267" name="Content Placeholder 2"/>
          <p:cNvSpPr>
            <a:spLocks noGrp="1"/>
          </p:cNvSpPr>
          <p:nvPr>
            <p:ph idx="1"/>
          </p:nvPr>
        </p:nvSpPr>
        <p:spPr>
          <a:xfrm>
            <a:off x="539750" y="2133600"/>
            <a:ext cx="8229600" cy="4391025"/>
          </a:xfrm>
        </p:spPr>
        <p:txBody>
          <a:bodyPr/>
          <a:lstStyle/>
          <a:p>
            <a:pPr>
              <a:buClr>
                <a:schemeClr val="tx1"/>
              </a:buClr>
            </a:pPr>
            <a:r>
              <a:rPr lang="en-US" altLang="fr-FR" sz="1800" i="0" smtClean="0">
                <a:solidFill>
                  <a:schemeClr val="tx1"/>
                </a:solidFill>
              </a:rPr>
              <a:t>Commission has published the first of two rounds of public consultations on the draft amendment </a:t>
            </a:r>
            <a:r>
              <a:rPr lang="en-US" altLang="fr-FR" sz="1800" i="0" smtClean="0">
                <a:solidFill>
                  <a:schemeClr val="tx1"/>
                </a:solidFill>
                <a:hlinkClick r:id="rId3"/>
              </a:rPr>
              <a:t>http://ec.europa.eu/competition/consultations/open.html</a:t>
            </a:r>
            <a:r>
              <a:rPr lang="en-US" altLang="fr-FR" sz="1800" i="0" smtClean="0">
                <a:solidFill>
                  <a:schemeClr val="tx1"/>
                </a:solidFill>
              </a:rPr>
              <a:t> </a:t>
            </a:r>
          </a:p>
          <a:p>
            <a:pPr>
              <a:buClr>
                <a:schemeClr val="tx1"/>
              </a:buClr>
            </a:pPr>
            <a:r>
              <a:rPr lang="en-US" altLang="fr-FR" sz="1800" i="0" smtClean="0">
                <a:solidFill>
                  <a:schemeClr val="tx1"/>
                </a:solidFill>
              </a:rPr>
              <a:t>The first consultation was open for three months</a:t>
            </a:r>
          </a:p>
          <a:p>
            <a:pPr lvl="1">
              <a:buClr>
                <a:schemeClr val="tx1"/>
              </a:buClr>
              <a:buFont typeface="Wingdings" panose="05000000000000000000" pitchFamily="2" charset="2"/>
              <a:buChar char="Ø"/>
            </a:pPr>
            <a:r>
              <a:rPr lang="en-US" altLang="fr-FR" sz="1400" smtClean="0">
                <a:solidFill>
                  <a:schemeClr val="tx1"/>
                </a:solidFill>
              </a:rPr>
              <a:t>Feedback in electronic format, preferably in English, French or German would be much appreciated</a:t>
            </a:r>
          </a:p>
          <a:p>
            <a:pPr>
              <a:buClr>
                <a:schemeClr val="tx1"/>
              </a:buClr>
            </a:pPr>
            <a:r>
              <a:rPr lang="en-US" altLang="fr-FR" sz="1800" i="0" smtClean="0">
                <a:solidFill>
                  <a:schemeClr val="tx1"/>
                </a:solidFill>
              </a:rPr>
              <a:t>The Commission will evaluate the responses to the first consultation</a:t>
            </a:r>
          </a:p>
          <a:p>
            <a:pPr>
              <a:buClr>
                <a:schemeClr val="tx1"/>
              </a:buClr>
            </a:pPr>
            <a:r>
              <a:rPr lang="en-US" altLang="fr-FR" sz="1800" i="0" smtClean="0">
                <a:solidFill>
                  <a:schemeClr val="tx1"/>
                </a:solidFill>
              </a:rPr>
              <a:t>A second, two-months consultation on a (possibly revised) draft will follow, possibly towards the end of 2019</a:t>
            </a:r>
          </a:p>
          <a:p>
            <a:pPr>
              <a:buClr>
                <a:schemeClr val="tx1"/>
              </a:buClr>
            </a:pPr>
            <a:r>
              <a:rPr lang="en-US" altLang="fr-FR" sz="1800" i="0" smtClean="0">
                <a:solidFill>
                  <a:schemeClr val="tx1"/>
                </a:solidFill>
              </a:rPr>
              <a:t>In parallel, the Commission will consult Member States in Advisory Committee meetings on both drafts. </a:t>
            </a:r>
          </a:p>
          <a:p>
            <a:pPr>
              <a:buClr>
                <a:schemeClr val="tx1"/>
              </a:buClr>
            </a:pPr>
            <a:r>
              <a:rPr lang="en-US" altLang="fr-FR" sz="1800" i="0" smtClean="0">
                <a:solidFill>
                  <a:schemeClr val="tx1"/>
                </a:solidFill>
              </a:rPr>
              <a:t>Target: The amended GBER accompanies Horizon Europe; it might even still accompany Horizon 2020.</a:t>
            </a:r>
          </a:p>
          <a:p>
            <a:pPr>
              <a:buClr>
                <a:schemeClr val="tx1"/>
              </a:buClr>
            </a:pPr>
            <a:endParaRPr lang="en-US" altLang="fr-FR" sz="1800" i="0" smtClean="0"/>
          </a:p>
          <a:p>
            <a:endParaRPr lang="en-US" altLang="fr-FR" sz="1800" smtClean="0"/>
          </a:p>
        </p:txBody>
      </p:sp>
    </p:spTree>
    <p:extLst>
      <p:ext uri="{BB962C8B-B14F-4D97-AF65-F5344CB8AC3E}">
        <p14:creationId xmlns:p14="http://schemas.microsoft.com/office/powerpoint/2010/main" val="278054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772" y="1287150"/>
            <a:ext cx="8048974" cy="5816977"/>
          </a:xfrm>
          <a:prstGeom prst="rect">
            <a:avLst/>
          </a:prstGeom>
        </p:spPr>
        <p:txBody>
          <a:bodyPr wrap="square">
            <a:spAutoFit/>
          </a:bodyPr>
          <a:lstStyle/>
          <a:p>
            <a:pPr marL="342900" indent="-342900" algn="just">
              <a:buFont typeface="Arial" panose="020B0604020202020204" pitchFamily="34" charset="0"/>
              <a:buChar char="•"/>
            </a:pPr>
            <a:r>
              <a:rPr lang="fr-FR" dirty="0" smtClean="0"/>
              <a:t>Actualités du réseau TENOR</a:t>
            </a:r>
          </a:p>
          <a:p>
            <a:pPr marL="342900" indent="-342900" algn="just">
              <a:buFont typeface="Arial" panose="020B0604020202020204" pitchFamily="34" charset="0"/>
              <a:buChar char="•"/>
            </a:pPr>
            <a:r>
              <a:rPr lang="fr-FR" dirty="0" smtClean="0"/>
              <a:t>Point actu programmes européens 2014-2020</a:t>
            </a:r>
          </a:p>
          <a:p>
            <a:pPr marL="342900" indent="-342900" algn="just">
              <a:buFont typeface="Arial" panose="020B0604020202020204" pitchFamily="34" charset="0"/>
              <a:buChar char="•"/>
            </a:pPr>
            <a:r>
              <a:rPr lang="fr-FR" dirty="0" smtClean="0"/>
              <a:t>Point d’actu sur les activités du partenariat interrégional S3 sur les vallées hydrogène</a:t>
            </a:r>
          </a:p>
          <a:p>
            <a:pPr marL="342900" indent="-342900" algn="just">
              <a:buFont typeface="Arial" panose="020B0604020202020204" pitchFamily="34" charset="0"/>
              <a:buChar char="•"/>
            </a:pPr>
            <a:r>
              <a:rPr lang="fr-FR" dirty="0" smtClean="0"/>
              <a:t>Point sur la révision en cours des règles liées aux aides d’Etat</a:t>
            </a:r>
          </a:p>
          <a:p>
            <a:pPr marL="342900" indent="-342900" algn="just">
              <a:buFont typeface="Arial" panose="020B0604020202020204" pitchFamily="34" charset="0"/>
              <a:buChar char="•"/>
            </a:pPr>
            <a:r>
              <a:rPr lang="fr-FR" dirty="0" smtClean="0"/>
              <a:t>Point sur la constitution de la prochaine Commission européenne 2019-2024</a:t>
            </a:r>
          </a:p>
          <a:p>
            <a:pPr marL="342900" indent="-342900" algn="just">
              <a:buFont typeface="Arial" panose="020B0604020202020204" pitchFamily="34" charset="0"/>
              <a:buChar char="•"/>
            </a:pPr>
            <a:r>
              <a:rPr lang="fr-FR" dirty="0" smtClean="0"/>
              <a:t>Point sur l’avancée de la préparation des programmes européens 2021-2027</a:t>
            </a:r>
          </a:p>
          <a:p>
            <a:pPr marL="342900" indent="-342900" algn="just">
              <a:buFont typeface="Arial" panose="020B0604020202020204" pitchFamily="34" charset="0"/>
              <a:buChar char="•"/>
            </a:pPr>
            <a:r>
              <a:rPr lang="fr-FR" dirty="0" smtClean="0"/>
              <a:t>Présentation du Fonds d’innovation européen (2020-2030)</a:t>
            </a:r>
          </a:p>
          <a:p>
            <a:pPr marL="342900" indent="-342900" algn="just">
              <a:buFont typeface="Arial" panose="020B0604020202020204" pitchFamily="34" charset="0"/>
              <a:buChar char="•"/>
            </a:pPr>
            <a:endParaRPr lang="fr-FR" sz="1600" dirty="0" smtClean="0"/>
          </a:p>
          <a:p>
            <a:pPr algn="just"/>
            <a:endParaRPr lang="fr-FR" sz="2000" dirty="0"/>
          </a:p>
          <a:p>
            <a:pPr algn="just"/>
            <a:endParaRPr lang="fr-FR" sz="2800" u="sng" dirty="0"/>
          </a:p>
          <a:p>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47032"/>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Agenda</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2808246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Point sur la constitution de la prochaine Commission européenne 2019-2024</a:t>
            </a:r>
            <a:endParaRPr lang="fr-FR" sz="3600" dirty="0">
              <a:solidFill>
                <a:schemeClr val="bg1"/>
              </a:solidFill>
            </a:endParaRPr>
          </a:p>
        </p:txBody>
      </p:sp>
    </p:spTree>
    <p:extLst>
      <p:ext uri="{BB962C8B-B14F-4D97-AF65-F5344CB8AC3E}">
        <p14:creationId xmlns:p14="http://schemas.microsoft.com/office/powerpoint/2010/main" val="1003378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Quelques dates clés</a:t>
            </a:r>
            <a:endParaRPr lang="fr-FR" sz="3200" dirty="0">
              <a:solidFill>
                <a:schemeClr val="bg1"/>
              </a:solidFill>
            </a:endParaRPr>
          </a:p>
        </p:txBody>
      </p:sp>
      <p:sp>
        <p:nvSpPr>
          <p:cNvPr id="2" name="ZoneTexte 1"/>
          <p:cNvSpPr txBox="1"/>
          <p:nvPr/>
        </p:nvSpPr>
        <p:spPr>
          <a:xfrm>
            <a:off x="393532" y="1197571"/>
            <a:ext cx="8362527" cy="851002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400" b="1" dirty="0" smtClean="0"/>
              <a:t>16 juillet 2019</a:t>
            </a:r>
            <a:r>
              <a:rPr lang="fr-FR" sz="1400" dirty="0" smtClean="0"/>
              <a:t>: Election d’Ursula </a:t>
            </a:r>
            <a:r>
              <a:rPr lang="fr-FR" sz="1400" dirty="0" err="1" smtClean="0"/>
              <a:t>von</a:t>
            </a:r>
            <a:r>
              <a:rPr lang="fr-FR" sz="1400" dirty="0" smtClean="0"/>
              <a:t> der </a:t>
            </a:r>
            <a:r>
              <a:rPr lang="fr-FR" sz="1400" dirty="0" err="1" smtClean="0"/>
              <a:t>Leyen</a:t>
            </a:r>
            <a:r>
              <a:rPr lang="fr-FR" sz="1400" dirty="0" smtClean="0"/>
              <a:t> par le Parlement                                                                                             européen pour succéder à Jean-Clean Juncker à la tête de la                                                                 Commission européenne</a:t>
            </a:r>
          </a:p>
          <a:p>
            <a:pPr>
              <a:spcAft>
                <a:spcPts val="600"/>
              </a:spcAft>
            </a:pPr>
            <a:endParaRPr lang="fr-FR" sz="100" dirty="0" smtClean="0"/>
          </a:p>
          <a:p>
            <a:pPr marL="285750" indent="-285750">
              <a:spcAft>
                <a:spcPts val="600"/>
              </a:spcAft>
              <a:buFont typeface="Arial" panose="020B0604020202020204" pitchFamily="34" charset="0"/>
              <a:buChar char="•"/>
            </a:pPr>
            <a:r>
              <a:rPr lang="fr-FR" sz="1400" b="1" dirty="0" smtClean="0"/>
              <a:t>10 septembre 2019</a:t>
            </a:r>
            <a:r>
              <a:rPr lang="fr-FR" sz="1400" dirty="0" smtClean="0"/>
              <a:t>: Présentation de la répartition des portefeuilles                                                                              thématiques entre les 26 commissaire désignés</a:t>
            </a:r>
          </a:p>
          <a:p>
            <a:pPr marL="285750" indent="-285750">
              <a:spcAft>
                <a:spcPts val="600"/>
              </a:spcAft>
              <a:buFont typeface="Symbol" panose="05050102010706020507" pitchFamily="18" charset="2"/>
              <a:buChar char="Þ"/>
            </a:pPr>
            <a:r>
              <a:rPr lang="fr-FR" sz="1400" dirty="0" smtClean="0"/>
              <a:t>Organisation en 3 niveaux: 18 commissaires/5 Vice-Présidents/                                                                                                          3 Vice-Présidents exécutifs, tous sous l’autorité de la Présidente</a:t>
            </a:r>
          </a:p>
          <a:p>
            <a:pPr>
              <a:spcAft>
                <a:spcPts val="600"/>
              </a:spcAft>
            </a:pPr>
            <a:endParaRPr lang="fr-FR" sz="100" dirty="0" smtClean="0"/>
          </a:p>
          <a:p>
            <a:pPr marL="285750" indent="-285750">
              <a:spcAft>
                <a:spcPts val="600"/>
              </a:spcAft>
              <a:buFont typeface="Arial" panose="020B0604020202020204" pitchFamily="34" charset="0"/>
              <a:buChar char="•"/>
            </a:pPr>
            <a:r>
              <a:rPr lang="fr-FR" sz="1400" b="1" dirty="0" smtClean="0"/>
              <a:t>Octobre 2019</a:t>
            </a:r>
            <a:r>
              <a:rPr lang="fr-FR" sz="1400" dirty="0" smtClean="0"/>
              <a:t>: Auditions des commissaires désignés par le Parlement                                                                             européen</a:t>
            </a:r>
          </a:p>
          <a:p>
            <a:pPr marL="285750" indent="-285750">
              <a:spcAft>
                <a:spcPts val="600"/>
              </a:spcAft>
              <a:buFont typeface="Symbol" panose="05050102010706020507" pitchFamily="18" charset="2"/>
              <a:buChar char="Þ"/>
            </a:pPr>
            <a:r>
              <a:rPr lang="fr-FR" sz="1400" dirty="0" smtClean="0"/>
              <a:t>Rejet des candidats roumain, hongrois et français</a:t>
            </a:r>
          </a:p>
          <a:p>
            <a:pPr marL="285750" indent="-285750">
              <a:spcAft>
                <a:spcPts val="600"/>
              </a:spcAft>
              <a:buFont typeface="Symbol" panose="05050102010706020507" pitchFamily="18" charset="2"/>
              <a:buChar char="Þ"/>
            </a:pPr>
            <a:endParaRPr lang="fr-FR" sz="100" dirty="0"/>
          </a:p>
          <a:p>
            <a:pPr marL="285750" indent="-285750">
              <a:spcAft>
                <a:spcPts val="600"/>
              </a:spcAft>
              <a:buFont typeface="Arial" panose="020B0604020202020204" pitchFamily="34" charset="0"/>
              <a:buChar char="•"/>
            </a:pPr>
            <a:r>
              <a:rPr lang="fr-FR" sz="1400" b="1" dirty="0" smtClean="0"/>
              <a:t>29 octobre 2019</a:t>
            </a:r>
            <a:r>
              <a:rPr lang="fr-FR" sz="1400" dirty="0" smtClean="0"/>
              <a:t>: validation par Ursula </a:t>
            </a:r>
            <a:r>
              <a:rPr lang="fr-FR" sz="1400" dirty="0" err="1" smtClean="0"/>
              <a:t>von</a:t>
            </a:r>
            <a:r>
              <a:rPr lang="fr-FR" sz="1400" dirty="0" smtClean="0"/>
              <a:t> der </a:t>
            </a:r>
            <a:r>
              <a:rPr lang="fr-FR" sz="1400" dirty="0" err="1" smtClean="0"/>
              <a:t>Leyen</a:t>
            </a:r>
            <a:r>
              <a:rPr lang="fr-FR" sz="1400" dirty="0" smtClean="0"/>
              <a:t> des nouveaux candidats commissaires français (Thierry Breton) et hongrois (</a:t>
            </a:r>
            <a:r>
              <a:rPr lang="fr-FR" sz="1400" dirty="0"/>
              <a:t>Oliver </a:t>
            </a:r>
            <a:r>
              <a:rPr lang="fr-FR" sz="1400" dirty="0" err="1" smtClean="0"/>
              <a:t>Varhelyi</a:t>
            </a:r>
            <a:r>
              <a:rPr lang="fr-FR" sz="1400" dirty="0" smtClean="0"/>
              <a:t>) – Incertitude sur le futur candidat roumain</a:t>
            </a:r>
          </a:p>
          <a:p>
            <a:pPr>
              <a:spcAft>
                <a:spcPts val="600"/>
              </a:spcAft>
            </a:pPr>
            <a:endParaRPr lang="fr-FR" sz="100" dirty="0" smtClean="0"/>
          </a:p>
          <a:p>
            <a:pPr marL="285750" indent="-285750">
              <a:spcAft>
                <a:spcPts val="600"/>
              </a:spcAft>
              <a:buFont typeface="Arial" panose="020B0604020202020204" pitchFamily="34" charset="0"/>
              <a:buChar char="•"/>
            </a:pPr>
            <a:r>
              <a:rPr lang="fr-FR" sz="1400" strike="sngStrike" dirty="0" smtClean="0"/>
              <a:t>1</a:t>
            </a:r>
            <a:r>
              <a:rPr lang="fr-FR" sz="1400" strike="sngStrike" baseline="30000" dirty="0" smtClean="0"/>
              <a:t>er</a:t>
            </a:r>
            <a:r>
              <a:rPr lang="fr-FR" sz="1400" strike="sngStrike" dirty="0" smtClean="0"/>
              <a:t> novembre 2019: date théorique d’entrée en fonction de la nouvelle Commission </a:t>
            </a:r>
            <a:r>
              <a:rPr lang="fr-FR" sz="1400" strike="sngStrike" dirty="0" err="1" smtClean="0"/>
              <a:t>von</a:t>
            </a:r>
            <a:r>
              <a:rPr lang="fr-FR" sz="1400" strike="sngStrike" dirty="0" smtClean="0"/>
              <a:t> der </a:t>
            </a:r>
            <a:r>
              <a:rPr lang="fr-FR" sz="1400" strike="sngStrike" dirty="0" err="1" smtClean="0"/>
              <a:t>Leyen</a:t>
            </a:r>
            <a:r>
              <a:rPr lang="fr-FR" sz="1400" strike="sngStrike" dirty="0" smtClean="0"/>
              <a:t>  </a:t>
            </a:r>
          </a:p>
          <a:p>
            <a:pPr>
              <a:spcAft>
                <a:spcPts val="600"/>
              </a:spcAft>
            </a:pPr>
            <a:endParaRPr lang="fr-FR" sz="100" strike="sngStrike" dirty="0" smtClean="0"/>
          </a:p>
          <a:p>
            <a:pPr marL="285750" indent="-285750">
              <a:spcAft>
                <a:spcPts val="600"/>
              </a:spcAft>
              <a:buFont typeface="Arial" panose="020B0604020202020204" pitchFamily="34" charset="0"/>
              <a:buChar char="•"/>
            </a:pPr>
            <a:r>
              <a:rPr lang="fr-FR" sz="1400" b="1" dirty="0" smtClean="0"/>
              <a:t>12 novembre 2019</a:t>
            </a:r>
            <a:r>
              <a:rPr lang="fr-FR" sz="1400" dirty="0" smtClean="0"/>
              <a:t>: date potentielle d’audition des 3 nouveaux commissaires désignés par le Parlement européen</a:t>
            </a:r>
            <a:endParaRPr lang="fr-FR" sz="1400" dirty="0"/>
          </a:p>
          <a:p>
            <a:pPr>
              <a:spcAft>
                <a:spcPts val="600"/>
              </a:spcAft>
            </a:pPr>
            <a:endParaRPr lang="fr-FR" sz="100" dirty="0" smtClean="0"/>
          </a:p>
          <a:p>
            <a:pPr marL="285750" indent="-285750">
              <a:spcAft>
                <a:spcPts val="600"/>
              </a:spcAft>
              <a:buFont typeface="Arial" panose="020B0604020202020204" pitchFamily="34" charset="0"/>
              <a:buChar char="•"/>
            </a:pPr>
            <a:r>
              <a:rPr lang="fr-FR" sz="1400" b="1" dirty="0" smtClean="0"/>
              <a:t>1</a:t>
            </a:r>
            <a:r>
              <a:rPr lang="fr-FR" sz="1400" b="1" baseline="30000" dirty="0" smtClean="0"/>
              <a:t>er</a:t>
            </a:r>
            <a:r>
              <a:rPr lang="fr-FR" sz="1400" b="1" dirty="0" smtClean="0"/>
              <a:t> décembre 2019</a:t>
            </a:r>
            <a:r>
              <a:rPr lang="fr-FR" sz="1400" dirty="0" smtClean="0"/>
              <a:t>: date théorique d’entrée en fonction de la nouvelle Commission </a:t>
            </a:r>
            <a:r>
              <a:rPr lang="fr-FR" sz="1400" dirty="0" err="1" smtClean="0"/>
              <a:t>von</a:t>
            </a:r>
            <a:r>
              <a:rPr lang="fr-FR" sz="1400" dirty="0" smtClean="0"/>
              <a:t> der </a:t>
            </a:r>
            <a:r>
              <a:rPr lang="fr-FR" sz="1400" dirty="0" err="1" smtClean="0"/>
              <a:t>Leyen</a:t>
            </a:r>
            <a:r>
              <a:rPr lang="fr-FR" sz="1400" dirty="0" smtClean="0"/>
              <a:t> (après vote du Parlement européen sur le collège des commissaires dans son ensemble)</a:t>
            </a:r>
          </a:p>
          <a:p>
            <a:pPr>
              <a:spcAft>
                <a:spcPts val="600"/>
              </a:spcAft>
            </a:pPr>
            <a:endParaRPr lang="fr-FR" sz="100" dirty="0" smtClean="0"/>
          </a:p>
          <a:p>
            <a:pPr>
              <a:spcAft>
                <a:spcPts val="600"/>
              </a:spcAft>
            </a:pPr>
            <a:r>
              <a:rPr lang="fr-FR" sz="1400" dirty="0" smtClean="0"/>
              <a:t>+ Incertitudes liées au report du </a:t>
            </a:r>
            <a:r>
              <a:rPr lang="fr-FR" sz="1400" dirty="0" err="1" smtClean="0"/>
              <a:t>Brexit</a:t>
            </a:r>
            <a:r>
              <a:rPr lang="fr-FR" sz="1400" dirty="0" smtClean="0"/>
              <a:t> au 31 janvier 2020 et à l’éventuelle nomination d’un commissaire britannique…</a:t>
            </a:r>
          </a:p>
          <a:p>
            <a:pPr marL="285750" indent="-285750">
              <a:spcAft>
                <a:spcPts val="600"/>
              </a:spcAft>
              <a:buFont typeface="Arial" panose="020B0604020202020204" pitchFamily="34" charset="0"/>
              <a:buChar char="•"/>
            </a:pPr>
            <a:endParaRPr lang="fr-FR" sz="1500" dirty="0" smtClean="0"/>
          </a:p>
          <a:p>
            <a:pPr>
              <a:spcAft>
                <a:spcPts val="600"/>
              </a:spcAft>
            </a:pPr>
            <a:endParaRPr lang="fr-FR"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pic>
        <p:nvPicPr>
          <p:cNvPr id="4" name="Image 3"/>
          <p:cNvPicPr>
            <a:picLocks noChangeAspect="1"/>
          </p:cNvPicPr>
          <p:nvPr/>
        </p:nvPicPr>
        <p:blipFill rotWithShape="1">
          <a:blip r:embed="rId3"/>
          <a:srcRect l="22729" t="17128" r="34079"/>
          <a:stretch/>
        </p:blipFill>
        <p:spPr>
          <a:xfrm>
            <a:off x="6089904" y="1353312"/>
            <a:ext cx="2505456" cy="2028634"/>
          </a:xfrm>
          <a:prstGeom prst="rect">
            <a:avLst/>
          </a:prstGeom>
        </p:spPr>
      </p:pic>
    </p:spTree>
    <p:extLst>
      <p:ext uri="{BB962C8B-B14F-4D97-AF65-F5344CB8AC3E}">
        <p14:creationId xmlns:p14="http://schemas.microsoft.com/office/powerpoint/2010/main" val="4186936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Autres programmes</a:t>
            </a:r>
            <a:endParaRPr lang="fr-FR" sz="3200" dirty="0">
              <a:solidFill>
                <a:schemeClr val="bg1"/>
              </a:solidFill>
            </a:endParaRPr>
          </a:p>
        </p:txBody>
      </p:sp>
      <p:sp>
        <p:nvSpPr>
          <p:cNvPr id="2" name="ZoneTexte 1"/>
          <p:cNvSpPr txBox="1"/>
          <p:nvPr/>
        </p:nvSpPr>
        <p:spPr>
          <a:xfrm>
            <a:off x="393532" y="1197571"/>
            <a:ext cx="8362527" cy="469359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700" b="1" dirty="0" smtClean="0"/>
              <a:t>Horizon 2020</a:t>
            </a:r>
          </a:p>
          <a:p>
            <a:pPr marL="285750" indent="-285750">
              <a:spcAft>
                <a:spcPts val="600"/>
              </a:spcAft>
              <a:buFont typeface="Arial" panose="020B0604020202020204" pitchFamily="34" charset="0"/>
              <a:buChar char="•"/>
            </a:pPr>
            <a:r>
              <a:rPr lang="fr-FR" sz="1700" b="1" dirty="0" smtClean="0"/>
              <a:t>LIFE</a:t>
            </a:r>
          </a:p>
          <a:p>
            <a:pPr marL="285750" indent="-285750">
              <a:spcAft>
                <a:spcPts val="600"/>
              </a:spcAft>
              <a:buFont typeface="Arial" panose="020B0604020202020204" pitchFamily="34" charset="0"/>
              <a:buChar char="•"/>
            </a:pPr>
            <a:r>
              <a:rPr lang="fr-FR" sz="1700" b="1" dirty="0" smtClean="0"/>
              <a:t>FCH JU</a:t>
            </a:r>
          </a:p>
          <a:p>
            <a:pPr marL="285750" indent="-285750">
              <a:spcAft>
                <a:spcPts val="600"/>
              </a:spcAft>
              <a:buFont typeface="Arial" panose="020B0604020202020204" pitchFamily="34" charset="0"/>
              <a:buChar char="•"/>
            </a:pPr>
            <a:r>
              <a:rPr lang="fr-FR" sz="1700" b="1" dirty="0" smtClean="0"/>
              <a:t>Erasmus+</a:t>
            </a:r>
          </a:p>
          <a:p>
            <a:pPr marL="285750" indent="-285750">
              <a:spcAft>
                <a:spcPts val="600"/>
              </a:spcAft>
              <a:buFont typeface="Arial" panose="020B0604020202020204" pitchFamily="34" charset="0"/>
              <a:buChar char="•"/>
            </a:pPr>
            <a:r>
              <a:rPr lang="fr-FR" sz="1700" b="1" dirty="0" smtClean="0"/>
              <a:t>COSME</a:t>
            </a:r>
          </a:p>
          <a:p>
            <a:pPr marL="285750" indent="-285750">
              <a:spcAft>
                <a:spcPts val="600"/>
              </a:spcAft>
              <a:buFont typeface="Arial" panose="020B0604020202020204" pitchFamily="34" charset="0"/>
              <a:buChar char="•"/>
            </a:pPr>
            <a:endParaRPr lang="fr-FR" sz="1500" dirty="0" smtClean="0"/>
          </a:p>
          <a:p>
            <a:pPr>
              <a:spcAft>
                <a:spcPts val="600"/>
              </a:spcAft>
            </a:pPr>
            <a:endParaRPr lang="fr-FR"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pic>
        <p:nvPicPr>
          <p:cNvPr id="3" name="Image 2"/>
          <p:cNvPicPr>
            <a:picLocks noChangeAspect="1"/>
          </p:cNvPicPr>
          <p:nvPr/>
        </p:nvPicPr>
        <p:blipFill>
          <a:blip r:embed="rId3"/>
          <a:stretch>
            <a:fillRect/>
          </a:stretch>
        </p:blipFill>
        <p:spPr>
          <a:xfrm>
            <a:off x="0" y="0"/>
            <a:ext cx="9144000" cy="6858000"/>
          </a:xfrm>
          <a:prstGeom prst="rect">
            <a:avLst/>
          </a:prstGeom>
        </p:spPr>
      </p:pic>
      <p:sp>
        <p:nvSpPr>
          <p:cNvPr id="4" name="Multiplier 3"/>
          <p:cNvSpPr/>
          <p:nvPr/>
        </p:nvSpPr>
        <p:spPr>
          <a:xfrm flipH="1" flipV="1">
            <a:off x="3067811" y="4146803"/>
            <a:ext cx="1014983" cy="93726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Multiplier 5"/>
          <p:cNvSpPr/>
          <p:nvPr/>
        </p:nvSpPr>
        <p:spPr>
          <a:xfrm flipH="1" flipV="1">
            <a:off x="5911935" y="3371849"/>
            <a:ext cx="1014983" cy="93726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Multiplier 7"/>
          <p:cNvSpPr/>
          <p:nvPr/>
        </p:nvSpPr>
        <p:spPr>
          <a:xfrm flipH="1" flipV="1">
            <a:off x="1664887" y="3332224"/>
            <a:ext cx="1014983" cy="93726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2703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Focus sur quelques commissaires </a:t>
            </a:r>
            <a:endParaRPr lang="fr-FR" sz="3200" dirty="0">
              <a:solidFill>
                <a:schemeClr val="bg1"/>
              </a:solidFill>
            </a:endParaRPr>
          </a:p>
        </p:txBody>
      </p:sp>
      <p:sp>
        <p:nvSpPr>
          <p:cNvPr id="2" name="ZoneTexte 1"/>
          <p:cNvSpPr txBox="1"/>
          <p:nvPr/>
        </p:nvSpPr>
        <p:spPr>
          <a:xfrm>
            <a:off x="393532" y="1197571"/>
            <a:ext cx="8362527" cy="9694962"/>
          </a:xfrm>
          <a:prstGeom prst="rect">
            <a:avLst/>
          </a:prstGeom>
          <a:noFill/>
          <a:ln w="3175">
            <a:noFill/>
          </a:ln>
        </p:spPr>
        <p:txBody>
          <a:bodyPr wrap="square" rtlCol="0">
            <a:spAutoFit/>
          </a:bodyPr>
          <a:lstStyle/>
          <a:p>
            <a:pPr marL="285750" indent="-285750">
              <a:spcAft>
                <a:spcPts val="600"/>
              </a:spcAft>
              <a:buFont typeface="Arial" panose="020B0604020202020204" pitchFamily="34" charset="0"/>
              <a:buChar char="•"/>
            </a:pPr>
            <a:r>
              <a:rPr lang="fr-FR" sz="1400" b="1" dirty="0" err="1" smtClean="0"/>
              <a:t>Mariya</a:t>
            </a:r>
            <a:r>
              <a:rPr lang="fr-FR" sz="1400" b="1" dirty="0" smtClean="0"/>
              <a:t> Gabriel</a:t>
            </a:r>
            <a:endParaRPr lang="fr-FR" sz="1400" dirty="0" smtClean="0"/>
          </a:p>
          <a:p>
            <a:pPr>
              <a:spcAft>
                <a:spcPts val="600"/>
              </a:spcAft>
            </a:pPr>
            <a:r>
              <a:rPr lang="fr-FR" sz="1400" dirty="0" smtClean="0"/>
              <a:t>Actuelle commissaire en charge du numérique</a:t>
            </a:r>
          </a:p>
          <a:p>
            <a:pPr>
              <a:spcAft>
                <a:spcPts val="600"/>
              </a:spcAft>
            </a:pPr>
            <a:r>
              <a:rPr lang="fr-FR" sz="1400" u="sng" dirty="0" smtClean="0"/>
              <a:t>Portefeuille</a:t>
            </a:r>
            <a:r>
              <a:rPr lang="fr-FR" sz="1400" dirty="0" smtClean="0"/>
              <a:t>: Recherche/Innovation/Education/                                                                                               Culture/Jeunesse/Sport</a:t>
            </a:r>
          </a:p>
          <a:p>
            <a:pPr marL="285750" indent="-285750">
              <a:spcAft>
                <a:spcPts val="600"/>
              </a:spcAft>
              <a:buFont typeface="Symbol" panose="05050102010706020507" pitchFamily="18" charset="2"/>
              <a:buChar char="Þ"/>
            </a:pPr>
            <a:r>
              <a:rPr lang="fr-FR" sz="1400" dirty="0" smtClean="0"/>
              <a:t>DG RTD + DG EAC + JRC</a:t>
            </a:r>
          </a:p>
          <a:p>
            <a:pPr>
              <a:spcAft>
                <a:spcPts val="600"/>
              </a:spcAft>
            </a:pPr>
            <a:endParaRPr lang="fr-FR" sz="1400" dirty="0" smtClean="0"/>
          </a:p>
          <a:p>
            <a:pPr>
              <a:spcAft>
                <a:spcPts val="600"/>
              </a:spcAft>
            </a:pPr>
            <a:endParaRPr lang="fr-FR" sz="800" dirty="0"/>
          </a:p>
          <a:p>
            <a:pPr marL="285750" indent="-285750">
              <a:spcAft>
                <a:spcPts val="600"/>
              </a:spcAft>
              <a:buFont typeface="Arial" panose="020B0604020202020204" pitchFamily="34" charset="0"/>
              <a:buChar char="•"/>
            </a:pPr>
            <a:r>
              <a:rPr lang="fr-FR" sz="1400" b="1" dirty="0" smtClean="0"/>
              <a:t>Thierry Breton</a:t>
            </a:r>
            <a:r>
              <a:rPr lang="fr-FR" sz="1400" dirty="0" smtClean="0"/>
              <a:t> (TBC)</a:t>
            </a:r>
          </a:p>
          <a:p>
            <a:pPr>
              <a:spcAft>
                <a:spcPts val="600"/>
              </a:spcAft>
            </a:pPr>
            <a:r>
              <a:rPr lang="fr-FR" sz="1400" dirty="0" smtClean="0"/>
              <a:t>Ancien ministre de l’économie (2005-2007)</a:t>
            </a:r>
          </a:p>
          <a:p>
            <a:pPr>
              <a:spcAft>
                <a:spcPts val="600"/>
              </a:spcAft>
            </a:pPr>
            <a:r>
              <a:rPr lang="fr-FR" sz="1400" u="sng" dirty="0" smtClean="0"/>
              <a:t>Portefeuille</a:t>
            </a:r>
            <a:r>
              <a:rPr lang="fr-FR" sz="1400" dirty="0" smtClean="0"/>
              <a:t>: Marché intérieur/Industrie/                                                                                                 Numérique/Défense/Espace</a:t>
            </a:r>
          </a:p>
          <a:p>
            <a:pPr>
              <a:spcAft>
                <a:spcPts val="600"/>
              </a:spcAft>
            </a:pPr>
            <a:r>
              <a:rPr lang="fr-FR" sz="1400" dirty="0" smtClean="0"/>
              <a:t>=&gt; DG GROW + DG CNECT + nouvelle DG « Défense                                                                                                              et Espace »</a:t>
            </a:r>
          </a:p>
          <a:p>
            <a:pPr>
              <a:spcAft>
                <a:spcPts val="600"/>
              </a:spcAft>
            </a:pPr>
            <a:endParaRPr lang="fr-FR" sz="1400" dirty="0"/>
          </a:p>
          <a:p>
            <a:pPr marL="285750" indent="-285750">
              <a:spcAft>
                <a:spcPts val="600"/>
              </a:spcAft>
              <a:buFont typeface="Arial" panose="020B0604020202020204" pitchFamily="34" charset="0"/>
              <a:buChar char="•"/>
            </a:pPr>
            <a:r>
              <a:rPr lang="fr-FR" sz="1400" b="1" dirty="0" smtClean="0"/>
              <a:t>Elisa Ferreira</a:t>
            </a:r>
          </a:p>
          <a:p>
            <a:pPr>
              <a:spcAft>
                <a:spcPts val="600"/>
              </a:spcAft>
            </a:pPr>
            <a:r>
              <a:rPr lang="fr-FR" sz="1400" dirty="0" smtClean="0"/>
              <a:t>Ancienne eurodéputée et ministre portugaise</a:t>
            </a:r>
          </a:p>
          <a:p>
            <a:pPr>
              <a:spcAft>
                <a:spcPts val="600"/>
              </a:spcAft>
            </a:pPr>
            <a:r>
              <a:rPr lang="fr-FR" sz="1400" u="sng" dirty="0" smtClean="0"/>
              <a:t>Portefeuille</a:t>
            </a:r>
            <a:r>
              <a:rPr lang="fr-FR" sz="1400" dirty="0" smtClean="0"/>
              <a:t>: Politique de cohésion et réformes                                                                                                                      s</a:t>
            </a:r>
          </a:p>
          <a:p>
            <a:pPr marL="285750" indent="-285750">
              <a:spcAft>
                <a:spcPts val="600"/>
              </a:spcAft>
              <a:buFont typeface="Symbol" panose="05050102010706020507" pitchFamily="18" charset="2"/>
              <a:buChar char="Þ"/>
            </a:pPr>
            <a:r>
              <a:rPr lang="fr-FR" sz="1400" dirty="0" smtClean="0"/>
              <a:t>DG REGIO + nouvelle DG « Soutien aux réformes structurelles »</a:t>
            </a:r>
          </a:p>
          <a:p>
            <a:pPr>
              <a:spcAft>
                <a:spcPts val="600"/>
              </a:spcAft>
            </a:pPr>
            <a:endParaRPr lang="fr-FR" sz="1400" dirty="0" smtClean="0"/>
          </a:p>
          <a:p>
            <a:pPr>
              <a:spcAft>
                <a:spcPts val="600"/>
              </a:spcAft>
            </a:pPr>
            <a:endParaRPr lang="fr-FR" sz="1400" dirty="0"/>
          </a:p>
          <a:p>
            <a:pPr>
              <a:spcAft>
                <a:spcPts val="600"/>
              </a:spcAft>
            </a:pPr>
            <a:endParaRPr lang="fr-FR" sz="1400" dirty="0"/>
          </a:p>
          <a:p>
            <a:pPr>
              <a:spcAft>
                <a:spcPts val="600"/>
              </a:spcAft>
            </a:pPr>
            <a:endParaRPr lang="fr-FR" sz="1400" dirty="0"/>
          </a:p>
          <a:p>
            <a:pPr>
              <a:spcAft>
                <a:spcPts val="600"/>
              </a:spcAft>
            </a:pPr>
            <a:endParaRPr lang="fr-FR" sz="1400" dirty="0" smtClean="0"/>
          </a:p>
          <a:p>
            <a:pPr>
              <a:spcAft>
                <a:spcPts val="600"/>
              </a:spcAft>
            </a:pPr>
            <a:endParaRPr lang="fr-FR" sz="1400" dirty="0" smtClean="0"/>
          </a:p>
          <a:p>
            <a:pPr marL="285750" indent="-285750">
              <a:spcAft>
                <a:spcPts val="600"/>
              </a:spcAft>
              <a:buFont typeface="Arial" panose="020B0604020202020204" pitchFamily="34" charset="0"/>
              <a:buChar char="•"/>
            </a:pPr>
            <a:endParaRPr lang="fr-FR" sz="1500" dirty="0" smtClean="0"/>
          </a:p>
          <a:p>
            <a:pPr>
              <a:spcAft>
                <a:spcPts val="600"/>
              </a:spcAft>
            </a:pPr>
            <a:endParaRPr lang="fr-FR"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
        <p:nvSpPr>
          <p:cNvPr id="3" name="ZoneTexte 2"/>
          <p:cNvSpPr txBox="1"/>
          <p:nvPr/>
        </p:nvSpPr>
        <p:spPr>
          <a:xfrm>
            <a:off x="4352545" y="1642660"/>
            <a:ext cx="4270248" cy="3416320"/>
          </a:xfrm>
          <a:prstGeom prst="rect">
            <a:avLst/>
          </a:prstGeom>
          <a:noFill/>
          <a:ln w="6350">
            <a:solidFill>
              <a:schemeClr val="tx1"/>
            </a:solidFill>
          </a:ln>
        </p:spPr>
        <p:txBody>
          <a:bodyPr wrap="square" rtlCol="0">
            <a:spAutoFit/>
          </a:bodyPr>
          <a:lstStyle/>
          <a:p>
            <a:r>
              <a:rPr lang="fr-FR" u="sng" dirty="0" smtClean="0"/>
              <a:t>Les 6 grandes priorités de la Commission </a:t>
            </a:r>
          </a:p>
          <a:p>
            <a:r>
              <a:rPr lang="fr-FR" u="sng" dirty="0" smtClean="0"/>
              <a:t> </a:t>
            </a:r>
            <a:r>
              <a:rPr lang="fr-FR" u="sng" dirty="0" err="1" smtClean="0"/>
              <a:t>von</a:t>
            </a:r>
            <a:r>
              <a:rPr lang="fr-FR" u="sng" dirty="0" smtClean="0"/>
              <a:t> der </a:t>
            </a:r>
            <a:r>
              <a:rPr lang="fr-FR" u="sng" dirty="0" err="1" smtClean="0"/>
              <a:t>Leyen</a:t>
            </a:r>
            <a:r>
              <a:rPr lang="fr-FR" dirty="0" smtClean="0"/>
              <a:t>:</a:t>
            </a:r>
          </a:p>
          <a:p>
            <a:r>
              <a:rPr lang="fr-FR" dirty="0" smtClean="0"/>
              <a:t>1) Un </a:t>
            </a:r>
            <a:r>
              <a:rPr lang="fr-FR" dirty="0"/>
              <a:t>pacte vert pour l’Europe</a:t>
            </a:r>
          </a:p>
          <a:p>
            <a:r>
              <a:rPr lang="fr-FR" dirty="0" smtClean="0"/>
              <a:t>2) Une </a:t>
            </a:r>
            <a:r>
              <a:rPr lang="fr-FR" dirty="0"/>
              <a:t>économie au service des personnes</a:t>
            </a:r>
          </a:p>
          <a:p>
            <a:r>
              <a:rPr lang="fr-FR" dirty="0" smtClean="0"/>
              <a:t>3) Une </a:t>
            </a:r>
            <a:r>
              <a:rPr lang="fr-FR" dirty="0"/>
              <a:t>Europe adaptée à l’ère du numérique</a:t>
            </a:r>
          </a:p>
          <a:p>
            <a:r>
              <a:rPr lang="fr-FR" dirty="0" smtClean="0"/>
              <a:t>4) Protéger </a:t>
            </a:r>
            <a:r>
              <a:rPr lang="fr-FR" dirty="0"/>
              <a:t>le mode de vie européen</a:t>
            </a:r>
          </a:p>
          <a:p>
            <a:r>
              <a:rPr lang="fr-FR" dirty="0" smtClean="0"/>
              <a:t>5) Une </a:t>
            </a:r>
            <a:r>
              <a:rPr lang="fr-FR" dirty="0"/>
              <a:t>Europe plus forte sur la scène </a:t>
            </a:r>
            <a:endParaRPr lang="fr-FR" dirty="0" smtClean="0"/>
          </a:p>
          <a:p>
            <a:r>
              <a:rPr lang="fr-FR" dirty="0" smtClean="0"/>
              <a:t>internationale</a:t>
            </a:r>
            <a:endParaRPr lang="fr-FR" dirty="0"/>
          </a:p>
          <a:p>
            <a:r>
              <a:rPr lang="fr-FR" dirty="0" smtClean="0"/>
              <a:t>6) Un </a:t>
            </a:r>
            <a:r>
              <a:rPr lang="fr-FR" dirty="0"/>
              <a:t>nouvel élan pour la démocratie </a:t>
            </a:r>
            <a:endParaRPr lang="fr-FR" dirty="0" smtClean="0"/>
          </a:p>
          <a:p>
            <a:r>
              <a:rPr lang="fr-FR" dirty="0" smtClean="0"/>
              <a:t>européenne</a:t>
            </a:r>
            <a:endParaRPr lang="fr-FR" dirty="0"/>
          </a:p>
          <a:p>
            <a:r>
              <a:rPr lang="fr-FR" dirty="0" smtClean="0"/>
              <a:t> </a:t>
            </a:r>
            <a:endParaRPr lang="fr-FR" dirty="0"/>
          </a:p>
        </p:txBody>
      </p:sp>
      <p:sp>
        <p:nvSpPr>
          <p:cNvPr id="4" name="ZoneTexte 3"/>
          <p:cNvSpPr txBox="1"/>
          <p:nvPr/>
        </p:nvSpPr>
        <p:spPr>
          <a:xfrm>
            <a:off x="6645905" y="1165607"/>
            <a:ext cx="2626873" cy="323165"/>
          </a:xfrm>
          <a:prstGeom prst="rect">
            <a:avLst/>
          </a:prstGeom>
          <a:solidFill>
            <a:schemeClr val="accent3">
              <a:lumMod val="60000"/>
              <a:lumOff val="40000"/>
            </a:schemeClr>
          </a:solidFill>
          <a:ln w="3175">
            <a:solidFill>
              <a:schemeClr val="accent3">
                <a:lumMod val="75000"/>
              </a:schemeClr>
            </a:solidFill>
          </a:ln>
        </p:spPr>
        <p:txBody>
          <a:bodyPr wrap="none" rtlCol="0">
            <a:spAutoFit/>
          </a:bodyPr>
          <a:lstStyle/>
          <a:p>
            <a:r>
              <a:rPr lang="fr-FR" sz="1500" dirty="0" smtClean="0"/>
              <a:t>Frans Timmermans (DG CLIMA)</a:t>
            </a:r>
            <a:endParaRPr lang="fr-FR" sz="1500" dirty="0"/>
          </a:p>
        </p:txBody>
      </p:sp>
      <p:cxnSp>
        <p:nvCxnSpPr>
          <p:cNvPr id="6" name="Connecteur droit avec flèche 5"/>
          <p:cNvCxnSpPr/>
          <p:nvPr/>
        </p:nvCxnSpPr>
        <p:spPr>
          <a:xfrm flipH="1">
            <a:off x="7085710" y="1534939"/>
            <a:ext cx="384938" cy="78302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1" name="ZoneTexte 10"/>
          <p:cNvSpPr txBox="1"/>
          <p:nvPr/>
        </p:nvSpPr>
        <p:spPr>
          <a:xfrm>
            <a:off x="2453425" y="2675100"/>
            <a:ext cx="1692066" cy="553998"/>
          </a:xfrm>
          <a:prstGeom prst="rect">
            <a:avLst/>
          </a:prstGeom>
          <a:solidFill>
            <a:schemeClr val="accent1">
              <a:lumMod val="60000"/>
              <a:lumOff val="40000"/>
            </a:schemeClr>
          </a:solidFill>
          <a:ln w="3175">
            <a:solidFill>
              <a:schemeClr val="tx2">
                <a:lumMod val="60000"/>
                <a:lumOff val="40000"/>
              </a:schemeClr>
            </a:solidFill>
          </a:ln>
        </p:spPr>
        <p:txBody>
          <a:bodyPr wrap="none" rtlCol="0">
            <a:spAutoFit/>
          </a:bodyPr>
          <a:lstStyle/>
          <a:p>
            <a:r>
              <a:rPr lang="fr-FR" sz="1500" dirty="0" err="1"/>
              <a:t>Valdis</a:t>
            </a:r>
            <a:r>
              <a:rPr lang="fr-FR" sz="1500" dirty="0"/>
              <a:t> </a:t>
            </a:r>
            <a:r>
              <a:rPr lang="fr-FR" sz="1500" dirty="0" err="1" smtClean="0"/>
              <a:t>Dombrovskis</a:t>
            </a:r>
            <a:endParaRPr lang="fr-FR" sz="1500" dirty="0" smtClean="0"/>
          </a:p>
          <a:p>
            <a:r>
              <a:rPr lang="fr-FR" sz="1500" dirty="0" smtClean="0"/>
              <a:t>(DG FISMA)</a:t>
            </a:r>
            <a:endParaRPr lang="fr-FR" sz="1500" dirty="0"/>
          </a:p>
        </p:txBody>
      </p:sp>
      <p:cxnSp>
        <p:nvCxnSpPr>
          <p:cNvPr id="13" name="Connecteur droit avec flèche 12"/>
          <p:cNvCxnSpPr/>
          <p:nvPr/>
        </p:nvCxnSpPr>
        <p:spPr>
          <a:xfrm flipV="1">
            <a:off x="4145491" y="2660904"/>
            <a:ext cx="536237" cy="2911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6787597" y="4536946"/>
            <a:ext cx="1733680" cy="553998"/>
          </a:xfrm>
          <a:prstGeom prst="rect">
            <a:avLst/>
          </a:prstGeom>
          <a:solidFill>
            <a:schemeClr val="accent6">
              <a:lumMod val="60000"/>
              <a:lumOff val="40000"/>
            </a:schemeClr>
          </a:solidFill>
          <a:ln w="3175"/>
        </p:spPr>
        <p:style>
          <a:lnRef idx="2">
            <a:schemeClr val="accent6"/>
          </a:lnRef>
          <a:fillRef idx="1">
            <a:schemeClr val="lt1"/>
          </a:fillRef>
          <a:effectRef idx="0">
            <a:schemeClr val="accent6"/>
          </a:effectRef>
          <a:fontRef idx="minor">
            <a:schemeClr val="dk1"/>
          </a:fontRef>
        </p:style>
        <p:txBody>
          <a:bodyPr wrap="none" rtlCol="0">
            <a:spAutoFit/>
          </a:bodyPr>
          <a:lstStyle/>
          <a:p>
            <a:r>
              <a:rPr lang="fr-FR" sz="1500" dirty="0" err="1"/>
              <a:t>Margrethe</a:t>
            </a:r>
            <a:r>
              <a:rPr lang="fr-FR" sz="1500" dirty="0"/>
              <a:t> </a:t>
            </a:r>
            <a:r>
              <a:rPr lang="fr-FR" sz="1500" dirty="0" err="1"/>
              <a:t>Vestager</a:t>
            </a:r>
            <a:endParaRPr lang="fr-FR" sz="1500" dirty="0"/>
          </a:p>
          <a:p>
            <a:r>
              <a:rPr lang="fr-FR" sz="1500" dirty="0" smtClean="0"/>
              <a:t>(DG COMP)</a:t>
            </a:r>
            <a:endParaRPr lang="fr-FR" sz="1500" dirty="0"/>
          </a:p>
        </p:txBody>
      </p:sp>
      <p:cxnSp>
        <p:nvCxnSpPr>
          <p:cNvPr id="17" name="Connecteur droit avec flèche 16"/>
          <p:cNvCxnSpPr/>
          <p:nvPr/>
        </p:nvCxnSpPr>
        <p:spPr>
          <a:xfrm flipH="1" flipV="1">
            <a:off x="6995160" y="3060027"/>
            <a:ext cx="1069848" cy="147692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55729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Point sur les futurs programmes de financement européens pour 2021-2027</a:t>
            </a:r>
            <a:endParaRPr lang="fr-FR" sz="3600" dirty="0">
              <a:solidFill>
                <a:schemeClr val="bg1"/>
              </a:solidFill>
            </a:endParaRPr>
          </a:p>
        </p:txBody>
      </p:sp>
    </p:spTree>
    <p:extLst>
      <p:ext uri="{BB962C8B-B14F-4D97-AF65-F5344CB8AC3E}">
        <p14:creationId xmlns:p14="http://schemas.microsoft.com/office/powerpoint/2010/main" val="1675867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7911"/>
            <a:ext cx="8362528" cy="954107"/>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Cadre financier pluriannuel (CFP) 2021-2027 de l’UE – Où en est-on?</a:t>
            </a:r>
            <a:endParaRPr lang="fr-FR" sz="2800" spc="200" dirty="0">
              <a:solidFill>
                <a:schemeClr val="bg1"/>
              </a:solidFill>
              <a:latin typeface="Arial"/>
              <a:cs typeface="Arial"/>
            </a:endParaRPr>
          </a:p>
        </p:txBody>
      </p:sp>
      <p:sp>
        <p:nvSpPr>
          <p:cNvPr id="6" name="Espace réservé du contenu 2"/>
          <p:cNvSpPr txBox="1">
            <a:spLocks/>
          </p:cNvSpPr>
          <p:nvPr/>
        </p:nvSpPr>
        <p:spPr>
          <a:xfrm>
            <a:off x="393532" y="1668626"/>
            <a:ext cx="8362528" cy="496642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r-FR" sz="1500" dirty="0" smtClean="0"/>
              <a:t>Proposition de la Commission européenne : 1279,4 milliards € pour la période 2021-2027 (= 1,11% du RNB de l’UE27, hors Royaume-Uni)</a:t>
            </a:r>
          </a:p>
          <a:p>
            <a:pPr marL="0" indent="0">
              <a:buNone/>
            </a:pPr>
            <a:endParaRPr lang="fr-FR" sz="900" dirty="0" smtClean="0"/>
          </a:p>
          <a:p>
            <a:pPr>
              <a:buFont typeface="Arial" panose="020B0604020202020204" pitchFamily="34" charset="0"/>
              <a:buChar char="•"/>
            </a:pPr>
            <a:r>
              <a:rPr lang="fr-FR" sz="1500" u="sng" dirty="0" smtClean="0"/>
              <a:t>Double tendance</a:t>
            </a:r>
            <a:r>
              <a:rPr lang="fr-FR" sz="1500" dirty="0" smtClean="0"/>
              <a:t>:</a:t>
            </a:r>
          </a:p>
          <a:p>
            <a:pPr>
              <a:buFontTx/>
              <a:buChar char="-"/>
            </a:pPr>
            <a:r>
              <a:rPr lang="fr-FR" sz="1500" dirty="0" smtClean="0"/>
              <a:t>Certains Etats veulent                                                                                                                                                   préserver les budgets de la                                                                                                                                                    PAC et de la politique de                                                                                                                                              cohésion</a:t>
            </a:r>
          </a:p>
          <a:p>
            <a:pPr>
              <a:buFontTx/>
              <a:buChar char="-"/>
            </a:pPr>
            <a:r>
              <a:rPr lang="fr-FR" sz="1500" dirty="0" smtClean="0"/>
              <a:t>Plusieurs Etats membres                                                                                                                                                souhaitent que le montant du                                                                                                                                              CFP soit ramené à 1% du RNB                                                                                                                                                                  de l’UE 27 (127 milliards €                                                                                                                                                           en moins)</a:t>
            </a:r>
          </a:p>
          <a:p>
            <a:pPr>
              <a:buFont typeface="Symbol" panose="05050102010706020507" pitchFamily="18" charset="2"/>
              <a:buChar char="Þ"/>
            </a:pPr>
            <a:r>
              <a:rPr lang="fr-FR" sz="1500" dirty="0" smtClean="0"/>
              <a:t>Risque </a:t>
            </a:r>
            <a:r>
              <a:rPr lang="fr-FR" sz="1500" dirty="0"/>
              <a:t>pour les budgets des </a:t>
            </a:r>
            <a:r>
              <a:rPr lang="fr-FR" sz="1500" dirty="0" smtClean="0"/>
              <a:t>                                                                                                                                     programmes </a:t>
            </a:r>
            <a:r>
              <a:rPr lang="fr-FR" sz="1500" dirty="0"/>
              <a:t>politiquement </a:t>
            </a:r>
            <a:r>
              <a:rPr lang="fr-FR" sz="1500" dirty="0" smtClean="0"/>
              <a:t>                                                                                                                                               moins </a:t>
            </a:r>
            <a:r>
              <a:rPr lang="fr-FR" sz="1500" dirty="0"/>
              <a:t>sensibles que la </a:t>
            </a:r>
            <a:r>
              <a:rPr lang="fr-FR" sz="1500" dirty="0" smtClean="0"/>
              <a:t>                                                                                                                                                  politique </a:t>
            </a:r>
            <a:r>
              <a:rPr lang="fr-FR" sz="1500" dirty="0"/>
              <a:t>de cohésion ou la </a:t>
            </a:r>
            <a:r>
              <a:rPr lang="fr-FR" sz="1500" dirty="0" smtClean="0"/>
              <a:t>                                                                                                                                                    PAC: le </a:t>
            </a:r>
            <a:r>
              <a:rPr lang="fr-FR" sz="1500" dirty="0"/>
              <a:t>budget d’Horizon Europe pourrait être inférieur au budget d’Horizon </a:t>
            </a:r>
            <a:r>
              <a:rPr lang="fr-FR" sz="1500" dirty="0" smtClean="0"/>
              <a:t>2020 + Menace </a:t>
            </a:r>
            <a:r>
              <a:rPr lang="fr-FR" sz="1500" dirty="0"/>
              <a:t>pour le budget des programmes sectoriels comme Erasmus ou Digital Europe </a:t>
            </a:r>
            <a:endParaRPr lang="fr-FR" sz="1500" dirty="0" smtClean="0"/>
          </a:p>
          <a:p>
            <a:pPr marL="0" indent="0">
              <a:buNone/>
            </a:pPr>
            <a:endParaRPr lang="fr-FR" sz="800" dirty="0" smtClean="0"/>
          </a:p>
        </p:txBody>
      </p:sp>
      <p:pic>
        <p:nvPicPr>
          <p:cNvPr id="5" name="Image 4"/>
          <p:cNvPicPr>
            <a:picLocks noChangeAspect="1"/>
          </p:cNvPicPr>
          <p:nvPr/>
        </p:nvPicPr>
        <p:blipFill>
          <a:blip r:embed="rId3"/>
          <a:stretch>
            <a:fillRect/>
          </a:stretch>
        </p:blipFill>
        <p:spPr>
          <a:xfrm>
            <a:off x="3219212" y="2249424"/>
            <a:ext cx="5445407" cy="3427722"/>
          </a:xfrm>
          <a:prstGeom prst="rect">
            <a:avLst/>
          </a:prstGeom>
        </p:spPr>
      </p:pic>
    </p:spTree>
    <p:extLst>
      <p:ext uri="{BB962C8B-B14F-4D97-AF65-F5344CB8AC3E}">
        <p14:creationId xmlns:p14="http://schemas.microsoft.com/office/powerpoint/2010/main" val="4054358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7911"/>
            <a:ext cx="8362528" cy="954107"/>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Cadre financier pluriannuel (CFP) 2021-2027 de l’UE – Où en est-on?</a:t>
            </a:r>
            <a:endParaRPr lang="fr-FR" sz="2800" spc="200" dirty="0">
              <a:solidFill>
                <a:schemeClr val="bg1"/>
              </a:solidFill>
              <a:latin typeface="Arial"/>
              <a:cs typeface="Arial"/>
            </a:endParaRPr>
          </a:p>
        </p:txBody>
      </p:sp>
      <p:sp>
        <p:nvSpPr>
          <p:cNvPr id="6" name="Espace réservé du contenu 2"/>
          <p:cNvSpPr txBox="1">
            <a:spLocks/>
          </p:cNvSpPr>
          <p:nvPr/>
        </p:nvSpPr>
        <p:spPr>
          <a:xfrm>
            <a:off x="393532" y="1668626"/>
            <a:ext cx="8362528" cy="496642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500" dirty="0" smtClean="0"/>
              <a:t>La Présidence finlandaise du Conseil de l’UE a proposé en octobre 2019 une proposition de compromis avec un CFP compris entre 1,03 et 1,08% du RNB de l’UE27 – Rejet</a:t>
            </a:r>
            <a:endParaRPr lang="fr-FR" sz="1500" dirty="0"/>
          </a:p>
          <a:p>
            <a:pPr>
              <a:buFont typeface="Arial" panose="020B0604020202020204" pitchFamily="34" charset="0"/>
              <a:buChar char="•"/>
            </a:pPr>
            <a:endParaRPr lang="fr-FR" sz="900" dirty="0" smtClean="0"/>
          </a:p>
          <a:p>
            <a:pPr>
              <a:buFont typeface="Arial" panose="020B0604020202020204" pitchFamily="34" charset="0"/>
              <a:buChar char="•"/>
            </a:pPr>
            <a:r>
              <a:rPr lang="fr-FR" sz="1500" dirty="0" smtClean="0"/>
              <a:t>Prochain Conseil européen en décembre 2019: accord peu probable</a:t>
            </a:r>
          </a:p>
          <a:p>
            <a:pPr>
              <a:buFont typeface="Symbol" panose="05050102010706020507" pitchFamily="18" charset="2"/>
              <a:buChar char="Þ"/>
            </a:pPr>
            <a:r>
              <a:rPr lang="fr-FR" sz="1500" dirty="0" smtClean="0"/>
              <a:t>Accord au plus tôt en février/mars 2020 avec une adoption définitive des règlements des programmes sectoriels entre l’automne et la fin 2020</a:t>
            </a:r>
          </a:p>
          <a:p>
            <a:pPr marL="0" indent="0">
              <a:buNone/>
            </a:pPr>
            <a:endParaRPr lang="fr-FR" sz="900" dirty="0" smtClean="0"/>
          </a:p>
          <a:p>
            <a:pPr>
              <a:buFont typeface="Arial" panose="020B0604020202020204" pitchFamily="34" charset="0"/>
              <a:buChar char="•"/>
            </a:pPr>
            <a:r>
              <a:rPr lang="fr-FR" sz="1500" dirty="0"/>
              <a:t>Négociation qui concerne uniquement les Etats membres =&gt; Le Parlement européen n’intervient qu’à la fin du processus pour valider (ou rejeter) en bloc le budget négocié</a:t>
            </a:r>
          </a:p>
          <a:p>
            <a:pPr>
              <a:buFont typeface="Symbol" panose="05050102010706020507" pitchFamily="18" charset="2"/>
              <a:buChar char="Þ"/>
            </a:pPr>
            <a:r>
              <a:rPr lang="fr-FR" sz="1500" dirty="0"/>
              <a:t>Le Parlement européen s’est prononcé en mars 2018 pour un CFP à 1,30 % du RNB de l’UE 27 (et un budget d’Horizon Europe à 120 milliards €)</a:t>
            </a:r>
          </a:p>
          <a:p>
            <a:pPr marL="0" indent="0">
              <a:buNone/>
            </a:pPr>
            <a:endParaRPr lang="fr-FR" sz="1500" dirty="0" smtClean="0"/>
          </a:p>
          <a:p>
            <a:pPr marL="0" indent="0">
              <a:buNone/>
            </a:pPr>
            <a:r>
              <a:rPr lang="fr-FR" sz="1500" dirty="0" smtClean="0"/>
              <a:t> </a:t>
            </a:r>
          </a:p>
          <a:p>
            <a:pPr>
              <a:buFont typeface="Arial" panose="020B0604020202020204" pitchFamily="34" charset="0"/>
              <a:buChar char="•"/>
            </a:pPr>
            <a:endParaRPr lang="fr-FR" sz="1500" dirty="0"/>
          </a:p>
        </p:txBody>
      </p:sp>
    </p:spTree>
    <p:extLst>
      <p:ext uri="{BB962C8B-B14F-4D97-AF65-F5344CB8AC3E}">
        <p14:creationId xmlns:p14="http://schemas.microsoft.com/office/powerpoint/2010/main" val="759202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5"/>
            <a:ext cx="8362528" cy="1077218"/>
          </a:xfrm>
          <a:prstGeom prst="rect">
            <a:avLst/>
          </a:prstGeom>
          <a:solidFill>
            <a:srgbClr val="C00000"/>
          </a:solidFill>
        </p:spPr>
        <p:txBody>
          <a:bodyPr wrap="square" rtlCol="0">
            <a:spAutoFit/>
          </a:bodyPr>
          <a:lstStyle/>
          <a:p>
            <a:pPr lvl="0" algn="ctr"/>
            <a:r>
              <a:rPr lang="fr-FR" sz="3200" dirty="0" smtClean="0">
                <a:solidFill>
                  <a:schemeClr val="bg1"/>
                </a:solidFill>
              </a:rPr>
              <a:t>La CTE dans le cadre de la programmation post 2020</a:t>
            </a:r>
            <a:endParaRPr lang="fr-FR" sz="3200" dirty="0">
              <a:solidFill>
                <a:schemeClr val="bg1"/>
              </a:solidFill>
            </a:endParaRPr>
          </a:p>
        </p:txBody>
      </p:sp>
      <p:sp>
        <p:nvSpPr>
          <p:cNvPr id="2" name="ZoneTexte 1"/>
          <p:cNvSpPr txBox="1"/>
          <p:nvPr/>
        </p:nvSpPr>
        <p:spPr>
          <a:xfrm>
            <a:off x="393532" y="1197571"/>
            <a:ext cx="8362527" cy="7355860"/>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FR" sz="1700" b="1" dirty="0" smtClean="0"/>
          </a:p>
          <a:p>
            <a:pPr marL="285750" indent="-285750">
              <a:spcAft>
                <a:spcPts val="600"/>
              </a:spcAft>
              <a:buFont typeface="Arial" panose="020B0604020202020204" pitchFamily="34" charset="0"/>
              <a:buChar char="•"/>
            </a:pPr>
            <a:endParaRPr lang="fr-FR" sz="1700" b="1" dirty="0"/>
          </a:p>
          <a:p>
            <a:pPr marL="285750" indent="-285750">
              <a:spcAft>
                <a:spcPts val="600"/>
              </a:spcAft>
              <a:buFont typeface="Arial" panose="020B0604020202020204" pitchFamily="34" charset="0"/>
              <a:buChar char="•"/>
            </a:pPr>
            <a:r>
              <a:rPr lang="fr-FR" sz="1700" b="1" dirty="0" smtClean="0"/>
              <a:t>Actualités</a:t>
            </a:r>
          </a:p>
          <a:p>
            <a:pPr marL="285750" indent="-285750">
              <a:spcAft>
                <a:spcPts val="600"/>
              </a:spcAft>
              <a:buFontTx/>
              <a:buChar char="-"/>
            </a:pPr>
            <a:r>
              <a:rPr lang="fr-FR" sz="1700" b="1" dirty="0" smtClean="0"/>
              <a:t>Cadre financier pluriannuel : </a:t>
            </a:r>
            <a:r>
              <a:rPr lang="fr-FR" sz="1500" dirty="0" smtClean="0"/>
              <a:t>possible réduction du budget pour la CTE de 8,4 milliards d’euros avec des enveloppes en baisses de l’Espagne et du Portugal</a:t>
            </a:r>
          </a:p>
          <a:p>
            <a:pPr marL="285750" indent="-285750">
              <a:spcAft>
                <a:spcPts val="600"/>
              </a:spcAft>
              <a:buFontTx/>
              <a:buChar char="-"/>
            </a:pPr>
            <a:r>
              <a:rPr lang="fr-FR" sz="1700" b="1" dirty="0" smtClean="0"/>
              <a:t>Réajustement des taux de cofinancement </a:t>
            </a:r>
            <a:r>
              <a:rPr lang="fr-FR" sz="1700" dirty="0" smtClean="0"/>
              <a:t>: </a:t>
            </a:r>
            <a:r>
              <a:rPr lang="fr-FR" sz="1500" dirty="0" smtClean="0"/>
              <a:t>les taux de cofinancements maximum pourraient passer à 75 %</a:t>
            </a:r>
          </a:p>
          <a:p>
            <a:pPr marL="285750" indent="-285750">
              <a:spcAft>
                <a:spcPts val="600"/>
              </a:spcAft>
              <a:buFontTx/>
              <a:buChar char="-"/>
            </a:pPr>
            <a:r>
              <a:rPr lang="fr-FR" sz="1700" b="1" dirty="0" smtClean="0"/>
              <a:t>Modification des périmètres de coopération </a:t>
            </a:r>
            <a:r>
              <a:rPr lang="fr-FR" sz="1700" dirty="0" smtClean="0"/>
              <a:t>: </a:t>
            </a:r>
          </a:p>
          <a:p>
            <a:pPr marL="285750" lvl="0" indent="-285750">
              <a:spcAft>
                <a:spcPts val="600"/>
              </a:spcAft>
              <a:buFont typeface="Symbol" panose="05050102010706020507" pitchFamily="18" charset="2"/>
              <a:buChar char="Þ"/>
            </a:pPr>
            <a:r>
              <a:rPr lang="fr-FR" sz="1500" dirty="0" smtClean="0">
                <a:solidFill>
                  <a:prstClr val="black"/>
                </a:solidFill>
              </a:rPr>
              <a:t>Le retrait du RU nécessite de repenser les périmètres de coopération : la position de l’Irlande sur les programmes </a:t>
            </a:r>
            <a:r>
              <a:rPr lang="fr-FR" sz="1500" dirty="0" err="1" smtClean="0">
                <a:solidFill>
                  <a:prstClr val="black"/>
                </a:solidFill>
              </a:rPr>
              <a:t>Interreg</a:t>
            </a:r>
            <a:r>
              <a:rPr lang="fr-FR" sz="1500" dirty="0" smtClean="0">
                <a:solidFill>
                  <a:prstClr val="black"/>
                </a:solidFill>
              </a:rPr>
              <a:t> ENO et EA n’est pas clarifié et la CE serait favorable à une fusion des programmes </a:t>
            </a:r>
            <a:r>
              <a:rPr lang="fr-FR" sz="1500" dirty="0" err="1" smtClean="0">
                <a:solidFill>
                  <a:prstClr val="black"/>
                </a:solidFill>
              </a:rPr>
              <a:t>Interreg</a:t>
            </a:r>
            <a:r>
              <a:rPr lang="fr-FR" sz="1500" dirty="0" smtClean="0">
                <a:solidFill>
                  <a:prstClr val="black"/>
                </a:solidFill>
              </a:rPr>
              <a:t> de petites tailles, notamment une fusion des programmes EA et SUDOE</a:t>
            </a:r>
          </a:p>
          <a:p>
            <a:pPr marL="285750" lvl="0" indent="-285750">
              <a:spcAft>
                <a:spcPts val="600"/>
              </a:spcAft>
              <a:buFont typeface="Symbol" panose="05050102010706020507" pitchFamily="18" charset="2"/>
              <a:buChar char="Þ"/>
            </a:pPr>
            <a:r>
              <a:rPr lang="fr-FR" sz="1500" dirty="0" smtClean="0">
                <a:solidFill>
                  <a:prstClr val="black"/>
                </a:solidFill>
              </a:rPr>
              <a:t>Les Régions françaises souhaitent une reconduction du périmètre de leurs programmes</a:t>
            </a:r>
            <a:endParaRPr lang="fr-FR" sz="1700" dirty="0">
              <a:solidFill>
                <a:prstClr val="black"/>
              </a:solidFill>
            </a:endParaRPr>
          </a:p>
          <a:p>
            <a:pPr marL="285750" lvl="0" indent="-285750">
              <a:spcAft>
                <a:spcPts val="600"/>
              </a:spcAft>
              <a:buFontTx/>
              <a:buChar char="-"/>
            </a:pPr>
            <a:r>
              <a:rPr lang="fr-FR" sz="1700" b="1" dirty="0">
                <a:solidFill>
                  <a:prstClr val="black"/>
                </a:solidFill>
              </a:rPr>
              <a:t>Modification des </a:t>
            </a:r>
            <a:r>
              <a:rPr lang="fr-FR" sz="1700" b="1" dirty="0" smtClean="0">
                <a:solidFill>
                  <a:prstClr val="black"/>
                </a:solidFill>
              </a:rPr>
              <a:t>orientations thématiques :</a:t>
            </a:r>
            <a:endParaRPr lang="fr-FR" sz="1700" dirty="0">
              <a:solidFill>
                <a:prstClr val="black"/>
              </a:solidFill>
            </a:endParaRPr>
          </a:p>
          <a:p>
            <a:pPr marL="285750" lvl="0" indent="-285750">
              <a:spcAft>
                <a:spcPts val="600"/>
              </a:spcAft>
              <a:buFont typeface="Symbol" panose="05050102010706020507" pitchFamily="18" charset="2"/>
              <a:buChar char="Þ"/>
            </a:pPr>
            <a:r>
              <a:rPr lang="fr-FR" sz="1500" dirty="0" smtClean="0">
                <a:solidFill>
                  <a:prstClr val="black"/>
                </a:solidFill>
              </a:rPr>
              <a:t>Programme </a:t>
            </a:r>
            <a:r>
              <a:rPr lang="fr-FR" sz="1500" dirty="0" err="1" smtClean="0">
                <a:solidFill>
                  <a:prstClr val="black"/>
                </a:solidFill>
              </a:rPr>
              <a:t>Interreg</a:t>
            </a:r>
            <a:r>
              <a:rPr lang="fr-FR" sz="1500" dirty="0" smtClean="0">
                <a:solidFill>
                  <a:prstClr val="black"/>
                </a:solidFill>
              </a:rPr>
              <a:t> EA : la révision du plan d’action de la Stratégie Maritime Atlantique devrait servir de référence même s’il ne s’agit pas de faire du programme le seul et unique outil de mise en œuvre de la stratégie</a:t>
            </a:r>
            <a:endParaRPr lang="fr-FR" sz="1700" b="1" dirty="0" smtClean="0"/>
          </a:p>
          <a:p>
            <a:pPr>
              <a:spcAft>
                <a:spcPts val="600"/>
              </a:spcAft>
            </a:pPr>
            <a:r>
              <a:rPr lang="fr-FR" sz="1700" b="1" dirty="0" smtClean="0"/>
              <a:t> </a:t>
            </a:r>
            <a:endParaRPr lang="fr-FR"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38851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1077218"/>
          </a:xfrm>
          <a:prstGeom prst="rect">
            <a:avLst/>
          </a:prstGeom>
          <a:solidFill>
            <a:srgbClr val="C00000"/>
          </a:solidFill>
        </p:spPr>
        <p:txBody>
          <a:bodyPr wrap="square" rtlCol="0">
            <a:spAutoFit/>
          </a:bodyPr>
          <a:lstStyle/>
          <a:p>
            <a:pPr lvl="0" algn="ctr"/>
            <a:r>
              <a:rPr lang="fr-FR" sz="3200" dirty="0" smtClean="0">
                <a:solidFill>
                  <a:schemeClr val="bg1"/>
                </a:solidFill>
              </a:rPr>
              <a:t>La CTE dans le cadre de la programmation post 2020</a:t>
            </a:r>
            <a:endParaRPr lang="fr-FR" sz="3200" dirty="0">
              <a:solidFill>
                <a:schemeClr val="bg1"/>
              </a:solidFill>
            </a:endParaRPr>
          </a:p>
        </p:txBody>
      </p:sp>
      <p:sp>
        <p:nvSpPr>
          <p:cNvPr id="2" name="ZoneTexte 1"/>
          <p:cNvSpPr txBox="1"/>
          <p:nvPr/>
        </p:nvSpPr>
        <p:spPr>
          <a:xfrm>
            <a:off x="393532" y="1197571"/>
            <a:ext cx="8362527" cy="7494359"/>
          </a:xfrm>
          <a:prstGeom prst="rect">
            <a:avLst/>
          </a:prstGeom>
          <a:noFill/>
        </p:spPr>
        <p:txBody>
          <a:bodyPr wrap="square" rtlCol="0">
            <a:spAutoFit/>
          </a:bodyPr>
          <a:lstStyle/>
          <a:p>
            <a:pPr marL="285750" indent="-285750">
              <a:spcAft>
                <a:spcPts val="600"/>
              </a:spcAft>
              <a:buFontTx/>
              <a:buChar char="-"/>
            </a:pPr>
            <a:endParaRPr lang="fr-FR" sz="1600" dirty="0" smtClean="0"/>
          </a:p>
          <a:p>
            <a:pPr marL="285750" indent="-285750">
              <a:spcAft>
                <a:spcPts val="600"/>
              </a:spcAft>
              <a:buFontTx/>
              <a:buChar char="-"/>
            </a:pPr>
            <a:endParaRPr lang="fr-FR" sz="1600" dirty="0"/>
          </a:p>
          <a:p>
            <a:pPr marL="285750" indent="-285750">
              <a:spcAft>
                <a:spcPts val="600"/>
              </a:spcAft>
              <a:buFontTx/>
              <a:buChar char="-"/>
            </a:pPr>
            <a:endParaRPr lang="fr-FR" sz="1600" dirty="0" smtClean="0"/>
          </a:p>
          <a:p>
            <a:pPr marL="285750" indent="-285750">
              <a:spcAft>
                <a:spcPts val="600"/>
              </a:spcAft>
              <a:buFont typeface="Symbol" panose="05050102010706020507" pitchFamily="18" charset="2"/>
              <a:buChar char="Þ"/>
            </a:pPr>
            <a:r>
              <a:rPr lang="fr-FR" sz="1500" dirty="0" err="1" smtClean="0"/>
              <a:t>Interreg</a:t>
            </a:r>
            <a:r>
              <a:rPr lang="fr-FR" sz="1500" dirty="0" smtClean="0"/>
              <a:t> ENO : volonté de mettre notamment l’accent sur des orientations relatives à la réduction des fractures territoriales, la cohésion des territoires</a:t>
            </a:r>
          </a:p>
          <a:p>
            <a:pPr marL="285750" lvl="0" indent="-285750">
              <a:spcAft>
                <a:spcPts val="600"/>
              </a:spcAft>
              <a:buFontTx/>
              <a:buChar char="-"/>
            </a:pPr>
            <a:r>
              <a:rPr lang="fr-FR" sz="1700" b="1" dirty="0" smtClean="0">
                <a:solidFill>
                  <a:prstClr val="black"/>
                </a:solidFill>
              </a:rPr>
              <a:t>Contribution collective des Régions françaises :</a:t>
            </a:r>
            <a:endParaRPr lang="fr-FR" sz="1700" dirty="0">
              <a:solidFill>
                <a:prstClr val="black"/>
              </a:solidFill>
            </a:endParaRPr>
          </a:p>
          <a:p>
            <a:pPr marL="285750" lvl="0" indent="-285750">
              <a:spcAft>
                <a:spcPts val="600"/>
              </a:spcAft>
              <a:buFont typeface="Symbol" panose="05050102010706020507" pitchFamily="18" charset="2"/>
              <a:buChar char="Þ"/>
            </a:pPr>
            <a:r>
              <a:rPr lang="fr-FR" sz="1500" dirty="0" smtClean="0">
                <a:solidFill>
                  <a:prstClr val="black"/>
                </a:solidFill>
              </a:rPr>
              <a:t>Pour réaffirmer leur soutien aux périmètres </a:t>
            </a:r>
            <a:r>
              <a:rPr lang="fr-FR" sz="1500" smtClean="0">
                <a:solidFill>
                  <a:prstClr val="black"/>
                </a:solidFill>
              </a:rPr>
              <a:t>de coopération </a:t>
            </a:r>
            <a:r>
              <a:rPr lang="fr-FR" sz="1500" dirty="0" smtClean="0">
                <a:solidFill>
                  <a:prstClr val="black"/>
                </a:solidFill>
              </a:rPr>
              <a:t>des programmes </a:t>
            </a:r>
            <a:r>
              <a:rPr lang="fr-FR" sz="1500" dirty="0" err="1" smtClean="0">
                <a:solidFill>
                  <a:prstClr val="black"/>
                </a:solidFill>
              </a:rPr>
              <a:t>Interreg</a:t>
            </a:r>
            <a:r>
              <a:rPr lang="fr-FR" sz="1500" dirty="0" smtClean="0">
                <a:solidFill>
                  <a:prstClr val="black"/>
                </a:solidFill>
              </a:rPr>
              <a:t> dans un contexte de fort lobbying</a:t>
            </a:r>
          </a:p>
          <a:p>
            <a:pPr marL="285750" lvl="0" indent="-285750">
              <a:spcAft>
                <a:spcPts val="600"/>
              </a:spcAft>
              <a:buFont typeface="Symbol" panose="05050102010706020507" pitchFamily="18" charset="2"/>
              <a:buChar char="Þ"/>
            </a:pPr>
            <a:r>
              <a:rPr lang="fr-FR" sz="1500" dirty="0" smtClean="0">
                <a:solidFill>
                  <a:prstClr val="black"/>
                </a:solidFill>
              </a:rPr>
              <a:t>Pour redéfinir les orientations stratégiques des programmes </a:t>
            </a:r>
            <a:r>
              <a:rPr lang="fr-FR" sz="1500" dirty="0" err="1" smtClean="0">
                <a:solidFill>
                  <a:prstClr val="black"/>
                </a:solidFill>
              </a:rPr>
              <a:t>Interreg</a:t>
            </a:r>
            <a:r>
              <a:rPr lang="fr-FR" sz="1500" dirty="0" smtClean="0">
                <a:solidFill>
                  <a:prstClr val="black"/>
                </a:solidFill>
              </a:rPr>
              <a:t> </a:t>
            </a:r>
          </a:p>
          <a:p>
            <a:pPr marL="285750" lvl="0" indent="-285750">
              <a:spcAft>
                <a:spcPts val="600"/>
              </a:spcAft>
              <a:buFont typeface="Symbol" panose="05050102010706020507" pitchFamily="18" charset="2"/>
              <a:buChar char="Þ"/>
            </a:pPr>
            <a:endParaRPr lang="fr-FR" sz="1500" dirty="0" smtClean="0">
              <a:solidFill>
                <a:prstClr val="black"/>
              </a:solidFill>
            </a:endParaRPr>
          </a:p>
          <a:p>
            <a:pPr marL="285750" lvl="0" indent="-285750">
              <a:spcAft>
                <a:spcPts val="600"/>
              </a:spcAft>
              <a:buFont typeface="Symbol" panose="05050102010706020507" pitchFamily="18" charset="2"/>
              <a:buChar char="Þ"/>
            </a:pPr>
            <a:endParaRPr lang="fr-FR" sz="1700" dirty="0" smtClean="0">
              <a:solidFill>
                <a:prstClr val="black"/>
              </a:solidFill>
            </a:endParaRPr>
          </a:p>
          <a:p>
            <a:pPr lvl="0">
              <a:spcAft>
                <a:spcPts val="600"/>
              </a:spcAft>
            </a:pPr>
            <a:r>
              <a:rPr lang="fr-FR" sz="1700" b="1" dirty="0" smtClean="0">
                <a:solidFill>
                  <a:prstClr val="black"/>
                </a:solidFill>
              </a:rPr>
              <a:t> </a:t>
            </a:r>
            <a:endParaRPr lang="fr-FR" dirty="0">
              <a:solidFill>
                <a:prstClr val="black"/>
              </a:solidFill>
            </a:endParaRPr>
          </a:p>
          <a:p>
            <a:pPr>
              <a:spcAft>
                <a:spcPts val="600"/>
              </a:spcAft>
            </a:pPr>
            <a:endParaRPr lang="fr-FR" sz="1500" dirty="0" smtClean="0"/>
          </a:p>
          <a:p>
            <a:pPr>
              <a:spcAft>
                <a:spcPts val="600"/>
              </a:spcAft>
            </a:pPr>
            <a:endParaRPr lang="fr-FR" sz="1500" dirty="0"/>
          </a:p>
          <a:p>
            <a:pPr>
              <a:spcAft>
                <a:spcPts val="600"/>
              </a:spcAft>
            </a:pPr>
            <a:endParaRPr lang="fr-FR" sz="1500" dirty="0" smtClean="0"/>
          </a:p>
          <a:p>
            <a:pPr>
              <a:spcAft>
                <a:spcPts val="600"/>
              </a:spcAft>
            </a:pPr>
            <a:endParaRPr lang="fr-FR" sz="800" dirty="0" smtClean="0"/>
          </a:p>
          <a:p>
            <a:pPr>
              <a:spcAft>
                <a:spcPts val="600"/>
              </a:spcAft>
            </a:pPr>
            <a:endParaRPr lang="fr-FR"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494589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2" y="1205611"/>
            <a:ext cx="8418413" cy="8217634"/>
          </a:xfrm>
          <a:prstGeom prst="rect">
            <a:avLst/>
          </a:prstGeom>
        </p:spPr>
        <p:txBody>
          <a:bodyPr wrap="square">
            <a:spAutoFit/>
          </a:bodyPr>
          <a:lstStyle/>
          <a:p>
            <a:pPr marL="285750" indent="-285750">
              <a:buFont typeface="Arial" panose="020B0604020202020204" pitchFamily="34" charset="0"/>
              <a:buChar char="•"/>
            </a:pPr>
            <a:r>
              <a:rPr lang="fr-FR" sz="1600" b="1" dirty="0" smtClean="0"/>
              <a:t>Adoption du Règlement d’Horizon Europe</a:t>
            </a:r>
            <a:r>
              <a:rPr lang="fr-FR" sz="1600" dirty="0" smtClean="0"/>
              <a:t>: été/automne 2020?</a:t>
            </a:r>
          </a:p>
          <a:p>
            <a:endParaRPr lang="fr-FR" sz="800" b="1" dirty="0" smtClean="0"/>
          </a:p>
          <a:p>
            <a:pPr marL="285750" indent="-285750">
              <a:buFont typeface="Arial" panose="020B0604020202020204" pitchFamily="34" charset="0"/>
              <a:buChar char="•"/>
            </a:pPr>
            <a:r>
              <a:rPr lang="fr-FR" sz="1600" b="1" dirty="0" smtClean="0"/>
              <a:t>Préparation du Plan stratégique 2021-2024 d’Horizon Europe</a:t>
            </a:r>
          </a:p>
          <a:p>
            <a:pPr marL="285750" indent="-285750">
              <a:buFont typeface="Symbol" panose="05050102010706020507" pitchFamily="18" charset="2"/>
              <a:buChar char="Þ"/>
            </a:pPr>
            <a:r>
              <a:rPr lang="fr-FR" sz="1600" dirty="0" smtClean="0">
                <a:cs typeface="Arial" panose="020B0604020202020204" pitchFamily="34" charset="0"/>
              </a:rPr>
              <a:t>1</a:t>
            </a:r>
            <a:r>
              <a:rPr lang="fr-FR" sz="1600" baseline="30000" dirty="0" smtClean="0">
                <a:cs typeface="Arial" panose="020B0604020202020204" pitchFamily="34" charset="0"/>
              </a:rPr>
              <a:t>e</a:t>
            </a:r>
            <a:r>
              <a:rPr lang="fr-FR" sz="1600" dirty="0" smtClean="0">
                <a:cs typeface="Arial" panose="020B0604020202020204" pitchFamily="34" charset="0"/>
              </a:rPr>
              <a:t> consultation publique </a:t>
            </a:r>
          </a:p>
          <a:p>
            <a:pPr marL="285750" indent="-285750">
              <a:buFont typeface="Symbol" panose="05050102010706020507" pitchFamily="18" charset="2"/>
              <a:buChar char="Þ"/>
            </a:pPr>
            <a:r>
              <a:rPr lang="fr-FR" sz="1600" dirty="0" smtClean="0">
                <a:cs typeface="Arial" panose="020B0604020202020204" pitchFamily="34" charset="0"/>
              </a:rPr>
              <a:t>R&amp;I </a:t>
            </a:r>
            <a:r>
              <a:rPr lang="fr-FR" sz="1600" dirty="0" err="1" smtClean="0">
                <a:cs typeface="Arial" panose="020B0604020202020204" pitchFamily="34" charset="0"/>
              </a:rPr>
              <a:t>Days</a:t>
            </a:r>
            <a:endParaRPr lang="fr-FR" sz="1600" dirty="0" smtClean="0">
              <a:cs typeface="Arial" panose="020B0604020202020204" pitchFamily="34" charset="0"/>
            </a:endParaRPr>
          </a:p>
          <a:p>
            <a:pPr marL="285750" indent="-285750">
              <a:buFont typeface="Symbol" panose="05050102010706020507" pitchFamily="18" charset="2"/>
              <a:buChar char="Þ"/>
            </a:pPr>
            <a:r>
              <a:rPr lang="fr-FR" sz="1600" dirty="0" smtClean="0">
                <a:cs typeface="Arial" panose="020B0604020202020204" pitchFamily="34" charset="0"/>
              </a:rPr>
              <a:t>2</a:t>
            </a:r>
            <a:r>
              <a:rPr lang="fr-FR" sz="1600" baseline="30000" dirty="0" smtClean="0">
                <a:cs typeface="Arial" panose="020B0604020202020204" pitchFamily="34" charset="0"/>
              </a:rPr>
              <a:t>e</a:t>
            </a:r>
            <a:r>
              <a:rPr lang="fr-FR" sz="1600" dirty="0" smtClean="0">
                <a:cs typeface="Arial" panose="020B0604020202020204" pitchFamily="34" charset="0"/>
              </a:rPr>
              <a:t> consultation publique à destination des « </a:t>
            </a:r>
            <a:r>
              <a:rPr lang="fr-FR" sz="1600" dirty="0" err="1" smtClean="0">
                <a:cs typeface="Arial" panose="020B0604020202020204" pitchFamily="34" charset="0"/>
              </a:rPr>
              <a:t>umbrella</a:t>
            </a:r>
            <a:r>
              <a:rPr lang="fr-FR" sz="1600" dirty="0" smtClean="0">
                <a:cs typeface="Arial" panose="020B0604020202020204" pitchFamily="34" charset="0"/>
              </a:rPr>
              <a:t> organisations » est sur le point d’être lancée</a:t>
            </a:r>
          </a:p>
          <a:p>
            <a:pPr marL="285750" indent="-285750">
              <a:buFont typeface="Symbol" panose="05050102010706020507" pitchFamily="18" charset="2"/>
              <a:buChar char="Þ"/>
            </a:pPr>
            <a:r>
              <a:rPr lang="fr-FR" sz="1600" dirty="0" smtClean="0">
                <a:cs typeface="Arial" panose="020B0604020202020204" pitchFamily="34" charset="0"/>
              </a:rPr>
              <a:t> Adoption au 1</a:t>
            </a:r>
            <a:r>
              <a:rPr lang="fr-FR" sz="1600" baseline="30000" dirty="0" smtClean="0">
                <a:cs typeface="Arial" panose="020B0604020202020204" pitchFamily="34" charset="0"/>
              </a:rPr>
              <a:t>e</a:t>
            </a:r>
            <a:r>
              <a:rPr lang="fr-FR" sz="1600" dirty="0" smtClean="0">
                <a:cs typeface="Arial" panose="020B0604020202020204" pitchFamily="34" charset="0"/>
              </a:rPr>
              <a:t> trimestre 2020?</a:t>
            </a:r>
          </a:p>
          <a:p>
            <a:pPr marL="285750" indent="-285750">
              <a:buFont typeface="Symbol" panose="05050102010706020507" pitchFamily="18" charset="2"/>
              <a:buChar char="Þ"/>
            </a:pPr>
            <a:endParaRPr lang="fr-FR" sz="800" dirty="0">
              <a:cs typeface="Arial" panose="020B0604020202020204" pitchFamily="34" charset="0"/>
            </a:endParaRPr>
          </a:p>
          <a:p>
            <a:pPr marL="285750" indent="-285750">
              <a:buFont typeface="Arial" panose="020B0604020202020204" pitchFamily="34" charset="0"/>
              <a:buChar char="•"/>
            </a:pPr>
            <a:r>
              <a:rPr lang="fr-FR" sz="1600" b="1" dirty="0" smtClean="0">
                <a:cs typeface="Arial" panose="020B0604020202020204" pitchFamily="34" charset="0"/>
              </a:rPr>
              <a:t>Préparation du 1</a:t>
            </a:r>
            <a:r>
              <a:rPr lang="fr-FR" sz="1600" b="1" baseline="30000" dirty="0" smtClean="0">
                <a:cs typeface="Arial" panose="020B0604020202020204" pitchFamily="34" charset="0"/>
              </a:rPr>
              <a:t>e</a:t>
            </a:r>
            <a:r>
              <a:rPr lang="fr-FR" sz="1600" b="1" dirty="0" smtClean="0">
                <a:cs typeface="Arial" panose="020B0604020202020204" pitchFamily="34" charset="0"/>
              </a:rPr>
              <a:t> programme de travail 2021-2022 d’Horizon Europe                                                                                                                             </a:t>
            </a:r>
          </a:p>
          <a:p>
            <a:r>
              <a:rPr lang="fr-FR" sz="1600" dirty="0" smtClean="0">
                <a:cs typeface="Arial" panose="020B0604020202020204" pitchFamily="34" charset="0"/>
              </a:rPr>
              <a:t>Possibilité de participer via:</a:t>
            </a:r>
            <a:endParaRPr lang="fr-FR" sz="1600" dirty="0">
              <a:cs typeface="Arial" panose="020B0604020202020204" pitchFamily="34" charset="0"/>
            </a:endParaRPr>
          </a:p>
          <a:p>
            <a:pPr marL="285750" indent="-285750">
              <a:buFontTx/>
              <a:buChar char="-"/>
            </a:pPr>
            <a:r>
              <a:rPr lang="fr-FR" sz="1600" dirty="0" smtClean="0">
                <a:cs typeface="Arial" panose="020B0604020202020204" pitchFamily="34" charset="0"/>
              </a:rPr>
              <a:t>les GTN (possibilité de s’y inscrire en contactant directement les RCP compétents – Voir la liste </a:t>
            </a:r>
            <a:r>
              <a:rPr lang="fr-FR" sz="1600" dirty="0" smtClean="0">
                <a:cs typeface="Arial" panose="020B0604020202020204" pitchFamily="34" charset="0"/>
                <a:hlinkClick r:id="rId3"/>
              </a:rPr>
              <a:t>ici</a:t>
            </a:r>
            <a:r>
              <a:rPr lang="fr-FR" sz="1600" dirty="0" smtClean="0">
                <a:cs typeface="Arial" panose="020B0604020202020204" pitchFamily="34" charset="0"/>
              </a:rPr>
              <a:t>) </a:t>
            </a:r>
          </a:p>
          <a:p>
            <a:pPr marL="285750" indent="-285750">
              <a:buFontTx/>
              <a:buChar char="-"/>
            </a:pPr>
            <a:r>
              <a:rPr lang="fr-FR" sz="1600" dirty="0" smtClean="0">
                <a:cs typeface="Arial" panose="020B0604020202020204" pitchFamily="34" charset="0"/>
              </a:rPr>
              <a:t>les  plateformes technologiques</a:t>
            </a:r>
          </a:p>
          <a:p>
            <a:pPr marL="285750" indent="-285750">
              <a:buFontTx/>
              <a:buChar char="-"/>
            </a:pPr>
            <a:r>
              <a:rPr lang="fr-FR" sz="1600" dirty="0">
                <a:cs typeface="Arial" panose="020B0604020202020204" pitchFamily="34" charset="0"/>
              </a:rPr>
              <a:t>l</a:t>
            </a:r>
            <a:r>
              <a:rPr lang="fr-FR" sz="1600" dirty="0" smtClean="0">
                <a:cs typeface="Arial" panose="020B0604020202020204" pitchFamily="34" charset="0"/>
              </a:rPr>
              <a:t>es alliances de recherche européennes – ex: l’</a:t>
            </a:r>
            <a:r>
              <a:rPr lang="fr-FR" sz="1600" dirty="0" smtClean="0">
                <a:cs typeface="Arial" panose="020B0604020202020204" pitchFamily="34" charset="0"/>
                <a:hlinkClick r:id="rId4"/>
              </a:rPr>
              <a:t>EERA</a:t>
            </a:r>
            <a:r>
              <a:rPr lang="fr-FR" sz="1600" dirty="0" smtClean="0">
                <a:cs typeface="Arial" panose="020B0604020202020204" pitchFamily="34" charset="0"/>
              </a:rPr>
              <a:t> – European </a:t>
            </a:r>
            <a:r>
              <a:rPr lang="fr-FR" sz="1600" dirty="0" err="1" smtClean="0">
                <a:cs typeface="Arial" panose="020B0604020202020204" pitchFamily="34" charset="0"/>
              </a:rPr>
              <a:t>Energy</a:t>
            </a:r>
            <a:r>
              <a:rPr lang="fr-FR" sz="1600" dirty="0" smtClean="0">
                <a:cs typeface="Arial" panose="020B0604020202020204" pitchFamily="34" charset="0"/>
              </a:rPr>
              <a:t> </a:t>
            </a:r>
            <a:r>
              <a:rPr lang="fr-FR" sz="1600" dirty="0" err="1" smtClean="0">
                <a:cs typeface="Arial" panose="020B0604020202020204" pitchFamily="34" charset="0"/>
              </a:rPr>
              <a:t>Research</a:t>
            </a:r>
            <a:r>
              <a:rPr lang="fr-FR" sz="1600" dirty="0" smtClean="0">
                <a:cs typeface="Arial" panose="020B0604020202020204" pitchFamily="34" charset="0"/>
              </a:rPr>
              <a:t> Alliance</a:t>
            </a:r>
          </a:p>
          <a:p>
            <a:pPr marL="285750" indent="-285750">
              <a:buFont typeface="Symbol" panose="05050102010706020507" pitchFamily="18" charset="2"/>
              <a:buChar char="Þ"/>
            </a:pPr>
            <a:r>
              <a:rPr lang="fr-FR" sz="1600" dirty="0" smtClean="0">
                <a:cs typeface="Arial" panose="020B0604020202020204" pitchFamily="34" charset="0"/>
              </a:rPr>
              <a:t>Adoption et publication à l’automne 2020/fin 2020</a:t>
            </a:r>
          </a:p>
          <a:p>
            <a:pPr marL="285750" indent="-285750">
              <a:buFont typeface="Symbol" panose="05050102010706020507" pitchFamily="18" charset="2"/>
              <a:buChar char="Þ"/>
            </a:pPr>
            <a:r>
              <a:rPr lang="fr-FR" sz="1600" dirty="0" smtClean="0">
                <a:cs typeface="Arial" panose="020B0604020202020204" pitchFamily="34" charset="0"/>
              </a:rPr>
              <a:t>Lancement des 1ers AAP fin 2020/début 2021</a:t>
            </a:r>
          </a:p>
          <a:p>
            <a:pPr marL="285750" indent="-285750">
              <a:buFont typeface="Symbol" panose="05050102010706020507" pitchFamily="18" charset="2"/>
              <a:buChar char="Þ"/>
            </a:pPr>
            <a:endParaRPr lang="fr-FR" sz="1600" dirty="0">
              <a:cs typeface="Arial" panose="020B0604020202020204" pitchFamily="34" charset="0"/>
            </a:endParaRPr>
          </a:p>
          <a:p>
            <a:pPr marL="285750" indent="-285750">
              <a:buFont typeface="Symbol" panose="05050102010706020507" pitchFamily="18" charset="2"/>
              <a:buChar char="Þ"/>
            </a:pPr>
            <a:endParaRPr lang="fr-FR" sz="1600" dirty="0">
              <a:cs typeface="Arial" panose="020B0604020202020204" pitchFamily="34" charset="0"/>
            </a:endParaRPr>
          </a:p>
          <a:p>
            <a:endParaRPr lang="fr-FR" sz="1600" dirty="0">
              <a:cs typeface="Arial" panose="020B0604020202020204" pitchFamily="34" charset="0"/>
            </a:endParaRPr>
          </a:p>
          <a:p>
            <a:pPr marL="285750" indent="-285750">
              <a:buFont typeface="Arial" panose="020B0604020202020204" pitchFamily="34" charset="0"/>
              <a:buChar char="•"/>
            </a:pPr>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a:cs typeface="Arial" panose="020B0604020202020204" pitchFamily="34" charset="0"/>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Horizon Europe</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2492408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646331"/>
          </a:xfrm>
          <a:prstGeom prst="rect">
            <a:avLst/>
          </a:prstGeom>
          <a:solidFill>
            <a:srgbClr val="C00000"/>
          </a:solidFill>
        </p:spPr>
        <p:txBody>
          <a:bodyPr wrap="square" rtlCol="0">
            <a:spAutoFit/>
          </a:bodyPr>
          <a:lstStyle/>
          <a:p>
            <a:pPr lvl="0" algn="ctr"/>
            <a:r>
              <a:rPr lang="fr-FR" sz="3600" dirty="0" smtClean="0">
                <a:solidFill>
                  <a:schemeClr val="bg1"/>
                </a:solidFill>
              </a:rPr>
              <a:t>Actualité du réseau TENOR</a:t>
            </a:r>
          </a:p>
        </p:txBody>
      </p:sp>
    </p:spTree>
    <p:extLst>
      <p:ext uri="{BB962C8B-B14F-4D97-AF65-F5344CB8AC3E}">
        <p14:creationId xmlns:p14="http://schemas.microsoft.com/office/powerpoint/2010/main" val="1651123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2" y="1141131"/>
            <a:ext cx="8418413" cy="4278094"/>
          </a:xfrm>
          <a:prstGeom prst="rect">
            <a:avLst/>
          </a:prstGeom>
        </p:spPr>
        <p:txBody>
          <a:bodyPr wrap="square">
            <a:spAutoFit/>
          </a:bodyPr>
          <a:lstStyle/>
          <a:p>
            <a:endParaRPr lang="fr-FR" sz="1600" dirty="0" smtClean="0">
              <a:cs typeface="Arial" panose="020B0604020202020204" pitchFamily="34" charset="0"/>
            </a:endParaRPr>
          </a:p>
          <a:p>
            <a:pPr marL="742950" lvl="1" indent="-285750">
              <a:buFont typeface="Arial" panose="020B0604020202020204" pitchFamily="34" charset="0"/>
              <a:buChar char="•"/>
            </a:pPr>
            <a:endParaRPr lang="fr-FR" sz="1600" dirty="0">
              <a:cs typeface="Arial" panose="020B0604020202020204" pitchFamily="34" charset="0"/>
            </a:endParaRPr>
          </a:p>
          <a:p>
            <a:endParaRPr lang="fr-FR" sz="1600" dirty="0">
              <a:cs typeface="Arial" panose="020B0604020202020204" pitchFamily="34" charset="0"/>
            </a:endParaRPr>
          </a:p>
          <a:p>
            <a:pPr marL="285750" indent="-285750">
              <a:buFont typeface="Arial" panose="020B0604020202020204" pitchFamily="34" charset="0"/>
              <a:buChar char="•"/>
            </a:pPr>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a:cs typeface="Arial" panose="020B0604020202020204" pitchFamily="34" charset="0"/>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endParaRPr lang="fr-FR" sz="2800" spc="200" dirty="0">
              <a:solidFill>
                <a:schemeClr val="bg1"/>
              </a:solidFill>
              <a:latin typeface="Arial"/>
              <a:cs typeface="Arial"/>
            </a:endParaRPr>
          </a:p>
        </p:txBody>
      </p:sp>
      <p:pic>
        <p:nvPicPr>
          <p:cNvPr id="1026" name="Picture 2" descr="Schéma dispositif H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64" y="476030"/>
            <a:ext cx="8472596" cy="599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18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2" y="1141131"/>
            <a:ext cx="8418413" cy="7602081"/>
          </a:xfrm>
          <a:prstGeom prst="rect">
            <a:avLst/>
          </a:prstGeom>
        </p:spPr>
        <p:txBody>
          <a:bodyPr wrap="square">
            <a:spAutoFit/>
          </a:bodyPr>
          <a:lstStyle/>
          <a:p>
            <a:pPr marL="285750" indent="-285750">
              <a:buFont typeface="Arial" panose="020B0604020202020204" pitchFamily="34" charset="0"/>
              <a:buChar char="•"/>
            </a:pPr>
            <a:r>
              <a:rPr lang="fr-FR" sz="1600" b="1" dirty="0" smtClean="0">
                <a:cs typeface="Arial" panose="020B0604020202020204" pitchFamily="34" charset="0"/>
              </a:rPr>
              <a:t>Partenariats</a:t>
            </a:r>
            <a:r>
              <a:rPr lang="fr-FR" sz="1600" dirty="0" smtClean="0">
                <a:cs typeface="Arial" panose="020B0604020202020204" pitchFamily="34" charset="0"/>
              </a:rPr>
              <a:t>: 12 « partenariats institutionnels » sont en cours de préparation:</a:t>
            </a:r>
          </a:p>
          <a:p>
            <a:r>
              <a:rPr lang="fr-FR" sz="1400" dirty="0">
                <a:cs typeface="Arial" panose="020B0604020202020204" pitchFamily="34" charset="0"/>
              </a:rPr>
              <a:t>	</a:t>
            </a:r>
            <a:r>
              <a:rPr lang="fr-FR" sz="1400" dirty="0" smtClean="0">
                <a:cs typeface="Arial" panose="020B0604020202020204" pitchFamily="34" charset="0"/>
              </a:rPr>
              <a:t>1)</a:t>
            </a:r>
            <a:r>
              <a:rPr lang="en-US" sz="1400" dirty="0" smtClean="0"/>
              <a:t> </a:t>
            </a:r>
            <a:r>
              <a:rPr lang="en-US" sz="1400" dirty="0"/>
              <a:t>EU-Africa research partnership on health security to tackle infectious diseases (Global Health</a:t>
            </a:r>
            <a:r>
              <a:rPr lang="en-US" sz="1400" dirty="0" smtClean="0"/>
              <a:t>)</a:t>
            </a:r>
          </a:p>
          <a:p>
            <a:pPr lvl="1"/>
            <a:r>
              <a:rPr lang="en-US" sz="1400" dirty="0" smtClean="0"/>
              <a:t>2) Innovative Health Initiative</a:t>
            </a:r>
          </a:p>
          <a:p>
            <a:pPr lvl="1"/>
            <a:r>
              <a:rPr lang="en-US" sz="1400" dirty="0">
                <a:cs typeface="Arial" panose="020B0604020202020204" pitchFamily="34" charset="0"/>
              </a:rPr>
              <a:t>3</a:t>
            </a:r>
            <a:r>
              <a:rPr lang="en-US" sz="1400" dirty="0" smtClean="0">
                <a:cs typeface="Arial" panose="020B0604020202020204" pitchFamily="34" charset="0"/>
              </a:rPr>
              <a:t>) Key Digital Technologies</a:t>
            </a:r>
          </a:p>
          <a:p>
            <a:pPr lvl="1"/>
            <a:r>
              <a:rPr lang="en-US" sz="1400" dirty="0" smtClean="0">
                <a:cs typeface="Arial" panose="020B0604020202020204" pitchFamily="34" charset="0"/>
              </a:rPr>
              <a:t>4) Smart Networks and Services</a:t>
            </a:r>
            <a:endParaRPr lang="en-US" sz="1400" dirty="0" smtClean="0"/>
          </a:p>
          <a:p>
            <a:r>
              <a:rPr lang="en-US" sz="1400" dirty="0" smtClean="0"/>
              <a:t>	</a:t>
            </a:r>
            <a:r>
              <a:rPr lang="en-US" sz="1400" dirty="0"/>
              <a:t>5</a:t>
            </a:r>
            <a:r>
              <a:rPr lang="en-US" sz="1400" dirty="0" smtClean="0"/>
              <a:t>) European Metrology:</a:t>
            </a:r>
            <a:endParaRPr lang="en-US" sz="1400" dirty="0"/>
          </a:p>
          <a:p>
            <a:r>
              <a:rPr lang="en-US" sz="1400" dirty="0" smtClean="0"/>
              <a:t>	</a:t>
            </a:r>
            <a:r>
              <a:rPr lang="en-US" sz="1400" dirty="0"/>
              <a:t>6</a:t>
            </a:r>
            <a:r>
              <a:rPr lang="en-US" sz="1400" dirty="0" smtClean="0"/>
              <a:t>) Transforming Europe’s rail system</a:t>
            </a:r>
          </a:p>
          <a:p>
            <a:r>
              <a:rPr lang="en-US" sz="1400" dirty="0" smtClean="0"/>
              <a:t>	7) Integrated Air Traffic Management</a:t>
            </a:r>
          </a:p>
          <a:p>
            <a:r>
              <a:rPr lang="en-US" sz="1400" dirty="0" smtClean="0"/>
              <a:t>	8) Clean Aviation</a:t>
            </a:r>
          </a:p>
          <a:p>
            <a:r>
              <a:rPr lang="en-US" sz="1400" dirty="0" smtClean="0"/>
              <a:t>	9) Clean Hydrogen</a:t>
            </a:r>
          </a:p>
          <a:p>
            <a:pPr lvl="1"/>
            <a:r>
              <a:rPr lang="en-US" sz="1400" dirty="0" smtClean="0">
                <a:cs typeface="Arial" panose="020B0604020202020204" pitchFamily="34" charset="0"/>
              </a:rPr>
              <a:t>10) Safe and Automated Road Transport</a:t>
            </a:r>
          </a:p>
          <a:p>
            <a:pPr lvl="1"/>
            <a:r>
              <a:rPr lang="en-US" sz="1400" dirty="0" smtClean="0">
                <a:cs typeface="Arial" panose="020B0604020202020204" pitchFamily="34" charset="0"/>
              </a:rPr>
              <a:t>11) Circular bio-based Europe: sustainable innovation for new local value from waste and biomass</a:t>
            </a:r>
          </a:p>
          <a:p>
            <a:pPr lvl="1"/>
            <a:r>
              <a:rPr lang="en-US" sz="1400" dirty="0" smtClean="0">
                <a:cs typeface="Arial" panose="020B0604020202020204" pitchFamily="34" charset="0"/>
              </a:rPr>
              <a:t>12) Innovative SMEs (</a:t>
            </a:r>
            <a:r>
              <a:rPr lang="en-US" sz="1400" dirty="0" err="1" smtClean="0">
                <a:cs typeface="Arial" panose="020B0604020202020204" pitchFamily="34" charset="0"/>
              </a:rPr>
              <a:t>Eurostars</a:t>
            </a:r>
            <a:r>
              <a:rPr lang="en-US" sz="1400" dirty="0" smtClean="0">
                <a:cs typeface="Arial" panose="020B0604020202020204" pitchFamily="34" charset="0"/>
              </a:rPr>
              <a:t> 3) </a:t>
            </a:r>
          </a:p>
          <a:p>
            <a:pPr marL="285750" indent="-285750">
              <a:buFont typeface="Symbol" panose="05050102010706020507" pitchFamily="18" charset="2"/>
              <a:buChar char="Þ"/>
            </a:pPr>
            <a:endParaRPr lang="en-US" sz="1600" dirty="0" smtClean="0">
              <a:cs typeface="Arial" panose="020B0604020202020204" pitchFamily="34" charset="0"/>
            </a:endParaRPr>
          </a:p>
          <a:p>
            <a:pPr marL="285750" indent="-285750">
              <a:buFont typeface="Symbol" panose="05050102010706020507" pitchFamily="18" charset="2"/>
              <a:buChar char="Þ"/>
            </a:pPr>
            <a:r>
              <a:rPr lang="en-US" sz="1600" dirty="0" smtClean="0">
                <a:cs typeface="Arial" panose="020B0604020202020204" pitchFamily="34" charset="0"/>
              </a:rPr>
              <a:t>Consultation </a:t>
            </a:r>
            <a:r>
              <a:rPr lang="en-US" sz="1600" dirty="0" err="1" smtClean="0">
                <a:cs typeface="Arial" panose="020B0604020202020204" pitchFamily="34" charset="0"/>
              </a:rPr>
              <a:t>publique</a:t>
            </a:r>
            <a:r>
              <a:rPr lang="en-US" sz="1600" dirty="0" smtClean="0">
                <a:cs typeface="Arial" panose="020B0604020202020204" pitchFamily="34" charset="0"/>
              </a:rPr>
              <a:t> </a:t>
            </a:r>
            <a:r>
              <a:rPr lang="en-US" sz="1600" dirty="0" err="1" smtClean="0">
                <a:cs typeface="Arial" panose="020B0604020202020204" pitchFamily="34" charset="0"/>
              </a:rPr>
              <a:t>ouverte</a:t>
            </a:r>
            <a:r>
              <a:rPr lang="en-US" sz="1600" dirty="0" smtClean="0">
                <a:cs typeface="Arial" panose="020B0604020202020204" pitchFamily="34" charset="0"/>
              </a:rPr>
              <a:t> </a:t>
            </a:r>
            <a:r>
              <a:rPr lang="en-US" sz="1600" dirty="0" err="1" smtClean="0">
                <a:cs typeface="Arial" panose="020B0604020202020204" pitchFamily="34" charset="0"/>
              </a:rPr>
              <a:t>jusqu’au</a:t>
            </a:r>
            <a:r>
              <a:rPr lang="en-US" sz="1600" dirty="0" smtClean="0">
                <a:cs typeface="Arial" panose="020B0604020202020204" pitchFamily="34" charset="0"/>
              </a:rPr>
              <a:t> 6 </a:t>
            </a:r>
            <a:r>
              <a:rPr lang="en-US" sz="1600" dirty="0" err="1" smtClean="0">
                <a:cs typeface="Arial" panose="020B0604020202020204" pitchFamily="34" charset="0"/>
              </a:rPr>
              <a:t>novembre</a:t>
            </a:r>
            <a:r>
              <a:rPr lang="en-US" sz="1600" dirty="0" smtClean="0">
                <a:cs typeface="Arial" panose="020B0604020202020204" pitchFamily="34" charset="0"/>
              </a:rPr>
              <a:t> 2019</a:t>
            </a:r>
          </a:p>
          <a:p>
            <a:pPr marL="285750" indent="-285750">
              <a:buFont typeface="Symbol" panose="05050102010706020507" pitchFamily="18" charset="2"/>
              <a:buChar char="Þ"/>
            </a:pPr>
            <a:r>
              <a:rPr lang="fr-FR" sz="1600" dirty="0" smtClean="0">
                <a:cs typeface="Arial" panose="020B0604020202020204" pitchFamily="34" charset="0"/>
              </a:rPr>
              <a:t>Publication des propositions de la Commission début 2020</a:t>
            </a:r>
          </a:p>
          <a:p>
            <a:pPr marL="285750" indent="-285750">
              <a:buFont typeface="Symbol" panose="05050102010706020507" pitchFamily="18" charset="2"/>
              <a:buChar char="Þ"/>
            </a:pPr>
            <a:r>
              <a:rPr lang="fr-FR" sz="1600" dirty="0" smtClean="0">
                <a:cs typeface="Arial" panose="020B0604020202020204" pitchFamily="34" charset="0"/>
              </a:rPr>
              <a:t>Adoption des nouveaux partenariats d’ici fin 2020 pour un lancement des 1ers AAP début 2021</a:t>
            </a:r>
            <a:endParaRPr lang="fr-FR" sz="1600" dirty="0">
              <a:cs typeface="Arial" panose="020B0604020202020204" pitchFamily="34" charset="0"/>
            </a:endParaRPr>
          </a:p>
          <a:p>
            <a:endParaRPr lang="fr-FR" sz="1600" dirty="0">
              <a:cs typeface="Arial" panose="020B0604020202020204" pitchFamily="34" charset="0"/>
            </a:endParaRPr>
          </a:p>
          <a:p>
            <a:pPr marL="285750" indent="-285750">
              <a:buFont typeface="Arial" panose="020B0604020202020204" pitchFamily="34" charset="0"/>
              <a:buChar char="•"/>
            </a:pPr>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a:cs typeface="Arial" panose="020B0604020202020204" pitchFamily="34" charset="0"/>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Horizon Europe</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360716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Présentation du Fonds d’innovation </a:t>
            </a:r>
          </a:p>
          <a:p>
            <a:pPr lvl="0" algn="ctr"/>
            <a:r>
              <a:rPr lang="fr-FR" sz="3600" dirty="0" smtClean="0">
                <a:solidFill>
                  <a:schemeClr val="bg1"/>
                </a:solidFill>
              </a:rPr>
              <a:t>(2020-2030)</a:t>
            </a:r>
            <a:endParaRPr lang="fr-FR" sz="3600" dirty="0">
              <a:solidFill>
                <a:schemeClr val="bg1"/>
              </a:solidFill>
            </a:endParaRPr>
          </a:p>
        </p:txBody>
      </p:sp>
    </p:spTree>
    <p:extLst>
      <p:ext uri="{BB962C8B-B14F-4D97-AF65-F5344CB8AC3E}">
        <p14:creationId xmlns:p14="http://schemas.microsoft.com/office/powerpoint/2010/main" val="2775119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2" y="1141131"/>
            <a:ext cx="8418413" cy="3785652"/>
          </a:xfrm>
          <a:prstGeom prst="rect">
            <a:avLst/>
          </a:prstGeom>
        </p:spPr>
        <p:txBody>
          <a:bodyPr wrap="square">
            <a:spAutoFit/>
          </a:bodyPr>
          <a:lstStyle/>
          <a:p>
            <a:endParaRPr lang="fr-FR" sz="1600" dirty="0">
              <a:cs typeface="Arial" panose="020B0604020202020204" pitchFamily="34" charset="0"/>
            </a:endParaRPr>
          </a:p>
          <a:p>
            <a:pPr marL="285750" indent="-285750">
              <a:buFont typeface="Arial" panose="020B0604020202020204" pitchFamily="34" charset="0"/>
              <a:buChar char="•"/>
            </a:pPr>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a:cs typeface="Arial" panose="020B0604020202020204" pitchFamily="34" charset="0"/>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endParaRPr lang="fr-FR" sz="2800" spc="200" dirty="0">
              <a:solidFill>
                <a:schemeClr val="bg1"/>
              </a:solidFill>
              <a:latin typeface="Arial"/>
              <a:cs typeface="Arial"/>
            </a:endParaRPr>
          </a:p>
        </p:txBody>
      </p:sp>
      <p:pic>
        <p:nvPicPr>
          <p:cNvPr id="3" name="Image 2"/>
          <p:cNvPicPr>
            <a:picLocks noChangeAspect="1"/>
          </p:cNvPicPr>
          <p:nvPr/>
        </p:nvPicPr>
        <p:blipFill>
          <a:blip r:embed="rId3"/>
          <a:stretch>
            <a:fillRect/>
          </a:stretch>
        </p:blipFill>
        <p:spPr>
          <a:xfrm>
            <a:off x="393532" y="151384"/>
            <a:ext cx="8368347" cy="6476196"/>
          </a:xfrm>
          <a:prstGeom prst="rect">
            <a:avLst/>
          </a:prstGeom>
        </p:spPr>
      </p:pic>
    </p:spTree>
    <p:extLst>
      <p:ext uri="{BB962C8B-B14F-4D97-AF65-F5344CB8AC3E}">
        <p14:creationId xmlns:p14="http://schemas.microsoft.com/office/powerpoint/2010/main" val="93195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2" y="1141131"/>
            <a:ext cx="8418413" cy="3785652"/>
          </a:xfrm>
          <a:prstGeom prst="rect">
            <a:avLst/>
          </a:prstGeom>
        </p:spPr>
        <p:txBody>
          <a:bodyPr wrap="square">
            <a:spAutoFit/>
          </a:bodyPr>
          <a:lstStyle/>
          <a:p>
            <a:endParaRPr lang="fr-FR" sz="1600" dirty="0">
              <a:cs typeface="Arial" panose="020B0604020202020204" pitchFamily="34" charset="0"/>
            </a:endParaRPr>
          </a:p>
          <a:p>
            <a:pPr marL="285750" indent="-285750">
              <a:buFont typeface="Arial" panose="020B0604020202020204" pitchFamily="34" charset="0"/>
              <a:buChar char="•"/>
            </a:pPr>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a:cs typeface="Arial" panose="020B0604020202020204" pitchFamily="34" charset="0"/>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endParaRPr lang="fr-FR" sz="2800" spc="200" dirty="0">
              <a:solidFill>
                <a:schemeClr val="bg1"/>
              </a:solidFill>
              <a:latin typeface="Arial"/>
              <a:cs typeface="Arial"/>
            </a:endParaRPr>
          </a:p>
        </p:txBody>
      </p:sp>
      <p:pic>
        <p:nvPicPr>
          <p:cNvPr id="4" name="Image 3"/>
          <p:cNvPicPr>
            <a:picLocks noChangeAspect="1"/>
          </p:cNvPicPr>
          <p:nvPr/>
        </p:nvPicPr>
        <p:blipFill>
          <a:blip r:embed="rId3"/>
          <a:stretch>
            <a:fillRect/>
          </a:stretch>
        </p:blipFill>
        <p:spPr>
          <a:xfrm>
            <a:off x="393532" y="338406"/>
            <a:ext cx="8390471" cy="6272784"/>
          </a:xfrm>
          <a:prstGeom prst="rect">
            <a:avLst/>
          </a:prstGeom>
        </p:spPr>
      </p:pic>
    </p:spTree>
    <p:extLst>
      <p:ext uri="{BB962C8B-B14F-4D97-AF65-F5344CB8AC3E}">
        <p14:creationId xmlns:p14="http://schemas.microsoft.com/office/powerpoint/2010/main" val="411001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2" y="1141131"/>
            <a:ext cx="8418413" cy="3785652"/>
          </a:xfrm>
          <a:prstGeom prst="rect">
            <a:avLst/>
          </a:prstGeom>
        </p:spPr>
        <p:txBody>
          <a:bodyPr wrap="square">
            <a:spAutoFit/>
          </a:bodyPr>
          <a:lstStyle/>
          <a:p>
            <a:endParaRPr lang="fr-FR" sz="1600" dirty="0">
              <a:cs typeface="Arial" panose="020B0604020202020204" pitchFamily="34" charset="0"/>
            </a:endParaRPr>
          </a:p>
          <a:p>
            <a:pPr marL="285750" indent="-285750">
              <a:buFont typeface="Arial" panose="020B0604020202020204" pitchFamily="34" charset="0"/>
              <a:buChar char="•"/>
            </a:pPr>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a:cs typeface="Arial" panose="020B0604020202020204" pitchFamily="34" charset="0"/>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endParaRPr lang="fr-FR" sz="2800" spc="200" dirty="0">
              <a:solidFill>
                <a:schemeClr val="bg1"/>
              </a:solidFill>
              <a:latin typeface="Arial"/>
              <a:cs typeface="Arial"/>
            </a:endParaRPr>
          </a:p>
        </p:txBody>
      </p:sp>
      <p:pic>
        <p:nvPicPr>
          <p:cNvPr id="3" name="Image 2"/>
          <p:cNvPicPr>
            <a:picLocks noChangeAspect="1"/>
          </p:cNvPicPr>
          <p:nvPr/>
        </p:nvPicPr>
        <p:blipFill>
          <a:blip r:embed="rId3"/>
          <a:stretch>
            <a:fillRect/>
          </a:stretch>
        </p:blipFill>
        <p:spPr>
          <a:xfrm>
            <a:off x="299864" y="477258"/>
            <a:ext cx="8605747" cy="6380742"/>
          </a:xfrm>
          <a:prstGeom prst="rect">
            <a:avLst/>
          </a:prstGeom>
        </p:spPr>
      </p:pic>
    </p:spTree>
    <p:extLst>
      <p:ext uri="{BB962C8B-B14F-4D97-AF65-F5344CB8AC3E}">
        <p14:creationId xmlns:p14="http://schemas.microsoft.com/office/powerpoint/2010/main" val="274208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2" y="1141131"/>
            <a:ext cx="8418413" cy="3785652"/>
          </a:xfrm>
          <a:prstGeom prst="rect">
            <a:avLst/>
          </a:prstGeom>
        </p:spPr>
        <p:txBody>
          <a:bodyPr wrap="square">
            <a:spAutoFit/>
          </a:bodyPr>
          <a:lstStyle/>
          <a:p>
            <a:endParaRPr lang="fr-FR" sz="1600" dirty="0">
              <a:cs typeface="Arial" panose="020B0604020202020204" pitchFamily="34" charset="0"/>
            </a:endParaRPr>
          </a:p>
          <a:p>
            <a:pPr marL="285750" indent="-285750">
              <a:buFont typeface="Arial" panose="020B0604020202020204" pitchFamily="34" charset="0"/>
              <a:buChar char="•"/>
            </a:pPr>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a:cs typeface="Arial" panose="020B0604020202020204" pitchFamily="34" charset="0"/>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endParaRPr lang="fr-FR" sz="2800" spc="200" dirty="0">
              <a:solidFill>
                <a:schemeClr val="bg1"/>
              </a:solidFill>
              <a:latin typeface="Arial"/>
              <a:cs typeface="Arial"/>
            </a:endParaRPr>
          </a:p>
        </p:txBody>
      </p:sp>
      <p:pic>
        <p:nvPicPr>
          <p:cNvPr id="4" name="Image 3"/>
          <p:cNvPicPr>
            <a:picLocks noChangeAspect="1"/>
          </p:cNvPicPr>
          <p:nvPr/>
        </p:nvPicPr>
        <p:blipFill>
          <a:blip r:embed="rId3"/>
          <a:stretch>
            <a:fillRect/>
          </a:stretch>
        </p:blipFill>
        <p:spPr>
          <a:xfrm>
            <a:off x="316387" y="441259"/>
            <a:ext cx="8572702" cy="6416741"/>
          </a:xfrm>
          <a:prstGeom prst="rect">
            <a:avLst/>
          </a:prstGeom>
        </p:spPr>
      </p:pic>
    </p:spTree>
    <p:extLst>
      <p:ext uri="{BB962C8B-B14F-4D97-AF65-F5344CB8AC3E}">
        <p14:creationId xmlns:p14="http://schemas.microsoft.com/office/powerpoint/2010/main" val="189651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2" y="1141131"/>
            <a:ext cx="8418413" cy="3785652"/>
          </a:xfrm>
          <a:prstGeom prst="rect">
            <a:avLst/>
          </a:prstGeom>
        </p:spPr>
        <p:txBody>
          <a:bodyPr wrap="square">
            <a:spAutoFit/>
          </a:bodyPr>
          <a:lstStyle/>
          <a:p>
            <a:endParaRPr lang="fr-FR" sz="1600" dirty="0">
              <a:cs typeface="Arial" panose="020B0604020202020204" pitchFamily="34" charset="0"/>
            </a:endParaRPr>
          </a:p>
          <a:p>
            <a:pPr marL="285750" indent="-285750">
              <a:buFont typeface="Arial" panose="020B0604020202020204" pitchFamily="34" charset="0"/>
              <a:buChar char="•"/>
            </a:pPr>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a:cs typeface="Arial" panose="020B0604020202020204" pitchFamily="34" charset="0"/>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endParaRPr lang="fr-FR" sz="2800" spc="200" dirty="0">
              <a:solidFill>
                <a:schemeClr val="bg1"/>
              </a:solidFill>
              <a:latin typeface="Arial"/>
              <a:cs typeface="Arial"/>
            </a:endParaRPr>
          </a:p>
        </p:txBody>
      </p:sp>
      <p:pic>
        <p:nvPicPr>
          <p:cNvPr id="3" name="Image 2"/>
          <p:cNvPicPr>
            <a:picLocks noChangeAspect="1"/>
          </p:cNvPicPr>
          <p:nvPr/>
        </p:nvPicPr>
        <p:blipFill>
          <a:blip r:embed="rId3"/>
          <a:stretch>
            <a:fillRect/>
          </a:stretch>
        </p:blipFill>
        <p:spPr>
          <a:xfrm>
            <a:off x="393532" y="255893"/>
            <a:ext cx="8541859" cy="6430725"/>
          </a:xfrm>
          <a:prstGeom prst="rect">
            <a:avLst/>
          </a:prstGeom>
        </p:spPr>
      </p:pic>
    </p:spTree>
    <p:extLst>
      <p:ext uri="{BB962C8B-B14F-4D97-AF65-F5344CB8AC3E}">
        <p14:creationId xmlns:p14="http://schemas.microsoft.com/office/powerpoint/2010/main" val="358524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3532" y="600096"/>
            <a:ext cx="8362528" cy="1415772"/>
          </a:xfrm>
          <a:prstGeom prst="rect">
            <a:avLst/>
          </a:prstGeom>
          <a:solidFill>
            <a:srgbClr val="C00000"/>
          </a:solidFill>
        </p:spPr>
        <p:txBody>
          <a:bodyPr wrap="square" rtlCol="0">
            <a:spAutoFit/>
          </a:bodyPr>
          <a:lstStyle/>
          <a:p>
            <a:pPr lvl="0" algn="ctr"/>
            <a:endParaRPr lang="fr-FR" sz="2700" dirty="0" smtClean="0">
              <a:solidFill>
                <a:schemeClr val="bg1"/>
              </a:solidFill>
            </a:endParaRPr>
          </a:p>
          <a:p>
            <a:pPr lvl="0" algn="ctr"/>
            <a:r>
              <a:rPr lang="fr-FR" sz="3200" dirty="0" smtClean="0">
                <a:solidFill>
                  <a:schemeClr val="bg1"/>
                </a:solidFill>
              </a:rPr>
              <a:t>Merci pour votre attention!</a:t>
            </a:r>
          </a:p>
          <a:p>
            <a:pPr lvl="0" algn="ctr"/>
            <a:endParaRPr lang="fr-FR" sz="2700" dirty="0">
              <a:solidFill>
                <a:schemeClr val="bg1"/>
              </a:solidFill>
            </a:endParaRPr>
          </a:p>
        </p:txBody>
      </p:sp>
    </p:spTree>
    <p:extLst>
      <p:ext uri="{BB962C8B-B14F-4D97-AF65-F5344CB8AC3E}">
        <p14:creationId xmlns:p14="http://schemas.microsoft.com/office/powerpoint/2010/main" val="2794898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err="1" smtClean="0">
                <a:solidFill>
                  <a:schemeClr val="bg1"/>
                </a:solidFill>
              </a:rPr>
              <a:t>Infoday</a:t>
            </a:r>
            <a:r>
              <a:rPr lang="fr-FR" sz="3200" dirty="0" smtClean="0">
                <a:solidFill>
                  <a:schemeClr val="bg1"/>
                </a:solidFill>
              </a:rPr>
              <a:t> EIC – 5/11/2019, Caen</a:t>
            </a:r>
            <a:endParaRPr lang="fr-FR" sz="3200" dirty="0">
              <a:solidFill>
                <a:schemeClr val="bg1"/>
              </a:solidFill>
            </a:endParaRPr>
          </a:p>
        </p:txBody>
      </p:sp>
      <p:sp>
        <p:nvSpPr>
          <p:cNvPr id="2" name="ZoneTexte 1"/>
          <p:cNvSpPr txBox="1"/>
          <p:nvPr/>
        </p:nvSpPr>
        <p:spPr>
          <a:xfrm>
            <a:off x="558799" y="1422400"/>
            <a:ext cx="7996955" cy="687880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dirty="0" smtClean="0"/>
              <a:t>70 inscrits </a:t>
            </a:r>
          </a:p>
          <a:p>
            <a:pPr marL="285750" indent="-285750">
              <a:spcAft>
                <a:spcPts val="600"/>
              </a:spcAft>
              <a:buFont typeface="Symbol" panose="05050102010706020507" pitchFamily="18" charset="2"/>
              <a:buChar char="Þ"/>
            </a:pPr>
            <a:r>
              <a:rPr lang="fr-FR" sz="1400" dirty="0" smtClean="0"/>
              <a:t>16 entreprises</a:t>
            </a:r>
          </a:p>
          <a:p>
            <a:pPr marL="285750" indent="-285750">
              <a:spcAft>
                <a:spcPts val="600"/>
              </a:spcAft>
              <a:buFont typeface="Symbol" panose="05050102010706020507" pitchFamily="18" charset="2"/>
              <a:buChar char="Þ"/>
            </a:pPr>
            <a:r>
              <a:rPr lang="fr-FR" sz="1400" dirty="0" smtClean="0"/>
              <a:t>14 « intermédiaires » (pôles + filières + Normandie Incubation                                                                                               + autres)</a:t>
            </a:r>
          </a:p>
          <a:p>
            <a:pPr marL="285750" indent="-285750">
              <a:spcAft>
                <a:spcPts val="600"/>
              </a:spcAft>
              <a:buFont typeface="Symbol" panose="05050102010706020507" pitchFamily="18" charset="2"/>
              <a:buChar char="Þ"/>
            </a:pPr>
            <a:r>
              <a:rPr lang="fr-FR" sz="1400" dirty="0" smtClean="0"/>
              <a:t>DRRT + DIRECCTE</a:t>
            </a:r>
          </a:p>
          <a:p>
            <a:pPr marL="285750" indent="-285750">
              <a:spcAft>
                <a:spcPts val="600"/>
              </a:spcAft>
              <a:buFont typeface="Symbol" panose="05050102010706020507" pitchFamily="18" charset="2"/>
              <a:buChar char="Þ"/>
            </a:pPr>
            <a:r>
              <a:rPr lang="fr-FR" sz="1400" dirty="0" smtClean="0"/>
              <a:t>3 agglos (Le Havre, Dieppe et Caen)</a:t>
            </a:r>
          </a:p>
          <a:p>
            <a:pPr marL="285750" indent="-285750">
              <a:spcAft>
                <a:spcPts val="600"/>
              </a:spcAft>
              <a:buFont typeface="Symbol" panose="05050102010706020507" pitchFamily="18" charset="2"/>
              <a:buChar char="Þ"/>
            </a:pPr>
            <a:r>
              <a:rPr lang="fr-FR" sz="1400" dirty="0" smtClean="0"/>
              <a:t>5 représentants Région</a:t>
            </a:r>
          </a:p>
          <a:p>
            <a:pPr marL="285750" indent="-285750">
              <a:spcAft>
                <a:spcPts val="600"/>
              </a:spcAft>
              <a:buFont typeface="Symbol" panose="05050102010706020507" pitchFamily="18" charset="2"/>
              <a:buChar char="Þ"/>
            </a:pPr>
            <a:r>
              <a:rPr lang="fr-FR" sz="1400" dirty="0" smtClean="0"/>
              <a:t>9 étudiants</a:t>
            </a:r>
          </a:p>
          <a:p>
            <a:pPr marL="285750" indent="-285750">
              <a:spcAft>
                <a:spcPts val="600"/>
              </a:spcAft>
              <a:buFont typeface="Arial" panose="020B0604020202020204" pitchFamily="34" charset="0"/>
              <a:buChar char="•"/>
            </a:pPr>
            <a:r>
              <a:rPr lang="fr-FR" dirty="0" smtClean="0"/>
              <a:t>Interventions des PCN FET (ANR + INSERM)                                                                                 et PME (</a:t>
            </a:r>
            <a:r>
              <a:rPr lang="fr-FR" dirty="0" err="1" smtClean="0"/>
              <a:t>Bpifrance</a:t>
            </a:r>
            <a:r>
              <a:rPr lang="fr-FR" dirty="0" smtClean="0"/>
              <a:t>)</a:t>
            </a:r>
          </a:p>
          <a:p>
            <a:pPr marL="285750" indent="-285750">
              <a:spcAft>
                <a:spcPts val="600"/>
              </a:spcAft>
              <a:buFont typeface="Arial" panose="020B0604020202020204" pitchFamily="34" charset="0"/>
              <a:buChar char="•"/>
            </a:pPr>
            <a:r>
              <a:rPr lang="fr-FR" dirty="0" smtClean="0"/>
              <a:t>3 témoignages de structures bénéficiaires d’Horizon 2020:</a:t>
            </a:r>
          </a:p>
          <a:p>
            <a:pPr marL="285750" indent="-285750">
              <a:spcAft>
                <a:spcPts val="600"/>
              </a:spcAft>
              <a:buFontTx/>
              <a:buChar char="-"/>
            </a:pPr>
            <a:r>
              <a:rPr lang="fr-FR" sz="1400" dirty="0" smtClean="0"/>
              <a:t>GREYC </a:t>
            </a:r>
          </a:p>
          <a:p>
            <a:pPr marL="285750" indent="-285750">
              <a:spcAft>
                <a:spcPts val="600"/>
              </a:spcAft>
              <a:buFontTx/>
              <a:buChar char="-"/>
            </a:pPr>
            <a:r>
              <a:rPr lang="fr-FR" sz="1400" dirty="0" err="1" smtClean="0"/>
              <a:t>Natureplast</a:t>
            </a:r>
            <a:endParaRPr lang="fr-FR" sz="1400" dirty="0" smtClean="0"/>
          </a:p>
          <a:p>
            <a:pPr marL="285750" indent="-285750">
              <a:spcAft>
                <a:spcPts val="600"/>
              </a:spcAft>
              <a:buFontTx/>
              <a:buChar char="-"/>
            </a:pPr>
            <a:r>
              <a:rPr lang="fr-FR" sz="1400" dirty="0" err="1" smtClean="0"/>
              <a:t>omicX</a:t>
            </a:r>
            <a:endParaRPr lang="fr-FR" sz="1400" dirty="0" smtClean="0"/>
          </a:p>
          <a:p>
            <a:pPr marL="285750" indent="-285750">
              <a:spcAft>
                <a:spcPts val="600"/>
              </a:spcAft>
              <a:buFont typeface="Arial" panose="020B0604020202020204" pitchFamily="34" charset="0"/>
              <a:buChar char="•"/>
            </a:pPr>
            <a:r>
              <a:rPr lang="fr-FR" dirty="0" smtClean="0"/>
              <a:t>Prévision d’une campagne d’</a:t>
            </a:r>
            <a:r>
              <a:rPr lang="fr-FR" dirty="0" err="1" smtClean="0"/>
              <a:t>infodays</a:t>
            </a:r>
            <a:r>
              <a:rPr lang="fr-FR" dirty="0" smtClean="0"/>
              <a:t> pour les AAP 2021-2022 d’Horizon Europe?</a:t>
            </a:r>
          </a:p>
          <a:p>
            <a:pPr marL="285750" indent="-285750">
              <a:spcAft>
                <a:spcPts val="600"/>
              </a:spcAft>
              <a:buFont typeface="Symbol" panose="05050102010706020507" pitchFamily="18" charset="2"/>
              <a:buChar char="Þ"/>
            </a:pPr>
            <a:r>
              <a:rPr lang="fr-FR" dirty="0" smtClean="0"/>
              <a:t>Approche thématique?  </a:t>
            </a:r>
          </a:p>
          <a:p>
            <a:pPr>
              <a:spcAft>
                <a:spcPts val="600"/>
              </a:spcAft>
            </a:pPr>
            <a:endParaRPr lang="fr-FR" dirty="0" smtClean="0"/>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
        <p:nvSpPr>
          <p:cNvPr id="3" name="AutoShape 2" descr="https://miriade-innovation.fr/adnormandie/wp-content/uploads/sites/8/2019/10/infoday-400x54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https://miriade-innovation.fr/adnormandie/wp-content/uploads/sites/8/2019/10/infoday-400x540.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https://miriade-innovation.fr/adnormandie/wp-content/uploads/sites/8/2019/10/infoday-400x540.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https://miriade-innovation.fr/adnormandie/wp-content/uploads/sites/8/2019/10/infoday-400x540.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10" descr="Résultat de recherche d'images pour &quot;horizon europe&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2" descr="Résultat de recherche d'images pour &quot;horizon europe&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p:cNvPicPr>
            <a:picLocks noChangeAspect="1"/>
          </p:cNvPicPr>
          <p:nvPr/>
        </p:nvPicPr>
        <p:blipFill>
          <a:blip r:embed="rId3"/>
          <a:stretch>
            <a:fillRect/>
          </a:stretch>
        </p:blipFill>
        <p:spPr>
          <a:xfrm>
            <a:off x="5618815" y="1345229"/>
            <a:ext cx="2936939" cy="2936939"/>
          </a:xfrm>
          <a:prstGeom prst="rect">
            <a:avLst/>
          </a:prstGeom>
        </p:spPr>
      </p:pic>
    </p:spTree>
    <p:extLst>
      <p:ext uri="{BB962C8B-B14F-4D97-AF65-F5344CB8AC3E}">
        <p14:creationId xmlns:p14="http://schemas.microsoft.com/office/powerpoint/2010/main" val="2094124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Déplacements à Bruxelles</a:t>
            </a:r>
            <a:endParaRPr lang="fr-FR" sz="3200" dirty="0">
              <a:solidFill>
                <a:schemeClr val="bg1"/>
              </a:solidFill>
            </a:endParaRPr>
          </a:p>
        </p:txBody>
      </p:sp>
      <p:sp>
        <p:nvSpPr>
          <p:cNvPr id="2" name="ZoneTexte 1"/>
          <p:cNvSpPr txBox="1"/>
          <p:nvPr/>
        </p:nvSpPr>
        <p:spPr>
          <a:xfrm>
            <a:off x="393532" y="1197571"/>
            <a:ext cx="8074299" cy="4909036"/>
          </a:xfrm>
          <a:prstGeom prst="rect">
            <a:avLst/>
          </a:prstGeom>
          <a:noFill/>
        </p:spPr>
        <p:txBody>
          <a:bodyPr wrap="square" rtlCol="0">
            <a:spAutoFit/>
          </a:bodyPr>
          <a:lstStyle/>
          <a:p>
            <a:pPr>
              <a:spcAft>
                <a:spcPts val="600"/>
              </a:spcAft>
            </a:pPr>
            <a:r>
              <a:rPr lang="fr-FR" u="sng" dirty="0" smtClean="0"/>
              <a:t>Déplacement TENOR à                                                                                                       Bruxelles</a:t>
            </a:r>
          </a:p>
          <a:p>
            <a:pPr marL="285750" indent="-285750">
              <a:spcAft>
                <a:spcPts val="600"/>
              </a:spcAft>
              <a:buFont typeface="Arial" panose="020B0604020202020204" pitchFamily="34" charset="0"/>
              <a:buChar char="•"/>
            </a:pPr>
            <a:r>
              <a:rPr lang="fr-FR" dirty="0" smtClean="0"/>
              <a:t>26 et 27 juin 2019</a:t>
            </a:r>
          </a:p>
          <a:p>
            <a:pPr marL="285750" indent="-285750">
              <a:spcAft>
                <a:spcPts val="600"/>
              </a:spcAft>
              <a:buFont typeface="Arial" panose="020B0604020202020204" pitchFamily="34" charset="0"/>
              <a:buChar char="•"/>
            </a:pPr>
            <a:r>
              <a:rPr lang="fr-FR" dirty="0" smtClean="0"/>
              <a:t>15 participants</a:t>
            </a:r>
          </a:p>
          <a:p>
            <a:pPr marL="285750" indent="-285750">
              <a:spcAft>
                <a:spcPts val="600"/>
              </a:spcAft>
              <a:buFont typeface="Arial" panose="020B0604020202020204" pitchFamily="34" charset="0"/>
              <a:buChar char="•"/>
            </a:pPr>
            <a:r>
              <a:rPr lang="fr-FR" dirty="0" smtClean="0"/>
              <a:t>Rencontres avec la                                                                                                   Commission européenne                                                                                                        et avec la Représentation                                                                                       Permanente de la France                                                                                                    auprès de l’UE </a:t>
            </a:r>
          </a:p>
          <a:p>
            <a:pPr>
              <a:spcAft>
                <a:spcPts val="600"/>
              </a:spcAft>
            </a:pPr>
            <a:endParaRPr lang="fr-FR" dirty="0" smtClean="0"/>
          </a:p>
          <a:p>
            <a:endParaRPr lang="fr-FR" dirty="0" smtClean="0"/>
          </a:p>
          <a:p>
            <a:r>
              <a:rPr lang="fr-FR" u="sng" dirty="0" smtClean="0"/>
              <a:t>Déplacement de NAE à Bruxelles</a:t>
            </a:r>
          </a:p>
          <a:p>
            <a:pPr marL="285750" indent="-285750">
              <a:buFont typeface="Arial" panose="020B0604020202020204" pitchFamily="34" charset="0"/>
              <a:buChar char="•"/>
            </a:pPr>
            <a:r>
              <a:rPr lang="fr-FR" dirty="0" smtClean="0"/>
              <a:t>4 et 5 octobre 2019</a:t>
            </a:r>
          </a:p>
          <a:p>
            <a:pPr marL="285750" indent="-285750">
              <a:buFont typeface="Arial" panose="020B0604020202020204" pitchFamily="34" charset="0"/>
              <a:buChar char="•"/>
            </a:pPr>
            <a:r>
              <a:rPr lang="fr-FR" dirty="0" smtClean="0"/>
              <a:t>Rencontre avec la Commission européenne, les programmes Clean </a:t>
            </a:r>
            <a:r>
              <a:rPr lang="fr-FR" dirty="0" err="1" smtClean="0"/>
              <a:t>Sky</a:t>
            </a:r>
            <a:r>
              <a:rPr lang="fr-FR" dirty="0" smtClean="0"/>
              <a:t> et SESAR, le Parlement européen et l’ONERA </a:t>
            </a:r>
          </a:p>
          <a:p>
            <a:pPr marL="285750" indent="-285750">
              <a:buFont typeface="Arial" panose="020B0604020202020204" pitchFamily="34" charset="0"/>
              <a:buChar char="•"/>
            </a:pP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577" y="1270605"/>
            <a:ext cx="5407269" cy="2818103"/>
          </a:xfrm>
          <a:prstGeom prst="rect">
            <a:avLst/>
          </a:prstGeom>
        </p:spPr>
      </p:pic>
    </p:spTree>
    <p:extLst>
      <p:ext uri="{BB962C8B-B14F-4D97-AF65-F5344CB8AC3E}">
        <p14:creationId xmlns:p14="http://schemas.microsoft.com/office/powerpoint/2010/main" val="1113937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1077218"/>
          </a:xfrm>
          <a:prstGeom prst="rect">
            <a:avLst/>
          </a:prstGeom>
          <a:solidFill>
            <a:srgbClr val="C00000"/>
          </a:solidFill>
        </p:spPr>
        <p:txBody>
          <a:bodyPr wrap="square" rtlCol="0">
            <a:spAutoFit/>
          </a:bodyPr>
          <a:lstStyle/>
          <a:p>
            <a:pPr lvl="0" algn="ctr"/>
            <a:r>
              <a:rPr lang="fr-FR" sz="3200" dirty="0" err="1" smtClean="0">
                <a:solidFill>
                  <a:schemeClr val="bg1"/>
                </a:solidFill>
              </a:rPr>
              <a:t>MàJ</a:t>
            </a:r>
            <a:r>
              <a:rPr lang="fr-FR" sz="3200" dirty="0" smtClean="0">
                <a:solidFill>
                  <a:schemeClr val="bg1"/>
                </a:solidFill>
              </a:rPr>
              <a:t> du recensement des projets européens de RDI impliquant des acteurs normands</a:t>
            </a:r>
            <a:endParaRPr lang="fr-FR" sz="3200" dirty="0">
              <a:solidFill>
                <a:schemeClr val="bg1"/>
              </a:solidFill>
            </a:endParaRPr>
          </a:p>
        </p:txBody>
      </p:sp>
      <p:sp>
        <p:nvSpPr>
          <p:cNvPr id="2" name="ZoneTexte 1"/>
          <p:cNvSpPr txBox="1"/>
          <p:nvPr/>
        </p:nvSpPr>
        <p:spPr>
          <a:xfrm>
            <a:off x="576318" y="1985107"/>
            <a:ext cx="7996955" cy="427809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dirty="0" smtClean="0"/>
              <a:t>Dernière actualisation: 30/10/2019</a:t>
            </a:r>
          </a:p>
          <a:p>
            <a:pPr>
              <a:spcAft>
                <a:spcPts val="600"/>
              </a:spcAft>
            </a:pPr>
            <a:endParaRPr lang="fr-FR" sz="800" dirty="0" smtClean="0"/>
          </a:p>
          <a:p>
            <a:pPr marL="285750" indent="-285750">
              <a:spcAft>
                <a:spcPts val="600"/>
              </a:spcAft>
              <a:buFont typeface="Arial" panose="020B0604020202020204" pitchFamily="34" charset="0"/>
              <a:buChar char="•"/>
            </a:pPr>
            <a:r>
              <a:rPr lang="fr-FR" u="sng" dirty="0" smtClean="0"/>
              <a:t>Sources</a:t>
            </a:r>
            <a:r>
              <a:rPr lang="fr-FR" dirty="0" smtClean="0"/>
              <a:t>: remontées d’info + données E-Corda + </a:t>
            </a:r>
            <a:r>
              <a:rPr lang="fr-FR" dirty="0" smtClean="0">
                <a:hlinkClick r:id="rId3"/>
              </a:rPr>
              <a:t>Horizon Dashboard </a:t>
            </a:r>
            <a:r>
              <a:rPr lang="fr-FR" dirty="0" smtClean="0"/>
              <a:t>+ </a:t>
            </a:r>
            <a:r>
              <a:rPr lang="fr-FR" dirty="0" smtClean="0">
                <a:hlinkClick r:id="rId4"/>
              </a:rPr>
              <a:t>COSME data hub</a:t>
            </a:r>
            <a:r>
              <a:rPr lang="fr-FR" dirty="0" smtClean="0"/>
              <a:t> + </a:t>
            </a:r>
            <a:r>
              <a:rPr lang="fr-FR" dirty="0" smtClean="0">
                <a:hlinkClick r:id="rId5"/>
              </a:rPr>
              <a:t>LIFE data hub</a:t>
            </a:r>
            <a:endParaRPr lang="fr-FR" dirty="0" smtClean="0"/>
          </a:p>
          <a:p>
            <a:pPr marL="285750" indent="-285750">
              <a:spcAft>
                <a:spcPts val="600"/>
              </a:spcAft>
              <a:buFont typeface="Symbol" panose="05050102010706020507" pitchFamily="18" charset="2"/>
              <a:buChar char="Þ"/>
            </a:pPr>
            <a:r>
              <a:rPr lang="fr-FR" b="1" dirty="0" smtClean="0"/>
              <a:t>Horizon 2020</a:t>
            </a:r>
            <a:r>
              <a:rPr lang="fr-FR" dirty="0" smtClean="0"/>
              <a:t>: 118 projets – 47 010 532,17 €</a:t>
            </a:r>
          </a:p>
          <a:p>
            <a:pPr marL="285750" indent="-285750">
              <a:spcAft>
                <a:spcPts val="600"/>
              </a:spcAft>
              <a:buFont typeface="Symbol" panose="05050102010706020507" pitchFamily="18" charset="2"/>
              <a:buChar char="Þ"/>
            </a:pPr>
            <a:r>
              <a:rPr lang="fr-FR" b="1" dirty="0" smtClean="0"/>
              <a:t>COSME</a:t>
            </a:r>
            <a:r>
              <a:rPr lang="fr-FR" dirty="0" smtClean="0"/>
              <a:t>: 6 projets – 869 522 €</a:t>
            </a:r>
          </a:p>
          <a:p>
            <a:pPr marL="285750" indent="-285750">
              <a:spcAft>
                <a:spcPts val="600"/>
              </a:spcAft>
              <a:buFont typeface="Symbol" panose="05050102010706020507" pitchFamily="18" charset="2"/>
              <a:buChar char="Þ"/>
            </a:pPr>
            <a:r>
              <a:rPr lang="fr-FR" b="1" dirty="0" smtClean="0"/>
              <a:t>LIFE</a:t>
            </a:r>
            <a:r>
              <a:rPr lang="fr-FR" dirty="0" smtClean="0"/>
              <a:t>: 6 projets – 3 474 957 €</a:t>
            </a:r>
          </a:p>
          <a:p>
            <a:pPr>
              <a:spcAft>
                <a:spcPts val="600"/>
              </a:spcAft>
            </a:pPr>
            <a:endParaRPr lang="fr-FR" sz="800" dirty="0" smtClean="0"/>
          </a:p>
          <a:p>
            <a:pPr marL="285750" indent="-285750">
              <a:spcAft>
                <a:spcPts val="600"/>
              </a:spcAft>
              <a:buFont typeface="Arial" panose="020B0604020202020204" pitchFamily="34" charset="0"/>
              <a:buChar char="•"/>
            </a:pPr>
            <a:r>
              <a:rPr lang="fr-FR" dirty="0"/>
              <a:t>Tableau détaillé consultable sur la plateforme TENOR: </a:t>
            </a:r>
            <a:r>
              <a:rPr lang="fr-FR" dirty="0">
                <a:hlinkClick r:id="rId6"/>
              </a:rPr>
              <a:t>https://projets-vikings.normandie.fr/sites/TENOR---</a:t>
            </a:r>
            <a:r>
              <a:rPr lang="fr-FR" dirty="0" smtClean="0">
                <a:hlinkClick r:id="rId6"/>
              </a:rPr>
              <a:t>Team-Europe-Normandie/Recensement/Accueil.aspx</a:t>
            </a:r>
            <a:r>
              <a:rPr lang="fr-FR" dirty="0" smtClean="0"/>
              <a:t> </a:t>
            </a:r>
          </a:p>
          <a:p>
            <a:endParaRPr lang="fr-FR" sz="800" dirty="0" smtClean="0"/>
          </a:p>
          <a:p>
            <a:pPr marL="285750" indent="-285750">
              <a:buFont typeface="Arial" panose="020B0604020202020204" pitchFamily="34" charset="0"/>
              <a:buChar char="•"/>
            </a:pPr>
            <a:r>
              <a:rPr lang="fr-FR" dirty="0" smtClean="0"/>
              <a:t>Infos prises en compte dans le cadre de la préparation de la future S3 normande</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256287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Point d’actu programmes européens </a:t>
            </a:r>
          </a:p>
          <a:p>
            <a:pPr lvl="0" algn="ctr"/>
            <a:r>
              <a:rPr lang="fr-FR" sz="3600" dirty="0" smtClean="0">
                <a:solidFill>
                  <a:schemeClr val="bg1"/>
                </a:solidFill>
              </a:rPr>
              <a:t>2014-2020</a:t>
            </a:r>
            <a:endParaRPr lang="fr-FR" sz="3600" dirty="0">
              <a:solidFill>
                <a:schemeClr val="bg1"/>
              </a:solidFill>
            </a:endParaRPr>
          </a:p>
        </p:txBody>
      </p:sp>
    </p:spTree>
    <p:extLst>
      <p:ext uri="{BB962C8B-B14F-4D97-AF65-F5344CB8AC3E}">
        <p14:creationId xmlns:p14="http://schemas.microsoft.com/office/powerpoint/2010/main" val="3574690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7911"/>
            <a:ext cx="8362528" cy="954107"/>
          </a:xfrm>
          <a:prstGeom prst="rect">
            <a:avLst/>
          </a:prstGeom>
          <a:solidFill>
            <a:srgbClr val="C00000"/>
          </a:solidFill>
        </p:spPr>
        <p:txBody>
          <a:bodyPr wrap="square" rtlCol="0">
            <a:spAutoFit/>
          </a:bodyPr>
          <a:lstStyle/>
          <a:p>
            <a:pPr algn="ctr"/>
            <a:r>
              <a:rPr lang="fr-FR" sz="2800" spc="200" dirty="0" err="1" smtClean="0">
                <a:solidFill>
                  <a:schemeClr val="bg1"/>
                </a:solidFill>
                <a:latin typeface="Arial"/>
                <a:cs typeface="Arial"/>
              </a:rPr>
              <a:t>Interreg</a:t>
            </a:r>
            <a:r>
              <a:rPr lang="fr-FR" sz="2800" spc="200" dirty="0" smtClean="0">
                <a:solidFill>
                  <a:schemeClr val="bg1"/>
                </a:solidFill>
                <a:latin typeface="Arial"/>
                <a:cs typeface="Arial"/>
              </a:rPr>
              <a:t> : suivi de la programmation depuis 2014</a:t>
            </a:r>
            <a:endParaRPr lang="fr-FR" sz="2800" spc="200" dirty="0">
              <a:solidFill>
                <a:schemeClr val="bg1"/>
              </a:solidFill>
              <a:latin typeface="Arial"/>
              <a:cs typeface="Arial"/>
            </a:endParaRPr>
          </a:p>
        </p:txBody>
      </p:sp>
      <p:sp>
        <p:nvSpPr>
          <p:cNvPr id="6" name="Espace réservé du contenu 2"/>
          <p:cNvSpPr txBox="1">
            <a:spLocks/>
          </p:cNvSpPr>
          <p:nvPr/>
        </p:nvSpPr>
        <p:spPr>
          <a:xfrm>
            <a:off x="393532" y="1246595"/>
            <a:ext cx="8362528" cy="496642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sz="1500" dirty="0"/>
          </a:p>
          <a:p>
            <a:pPr>
              <a:buFont typeface="Arial" panose="020B0604020202020204" pitchFamily="34" charset="0"/>
              <a:buChar char="•"/>
            </a:pPr>
            <a:endParaRPr lang="fr-FR" sz="1500" dirty="0" smtClean="0"/>
          </a:p>
          <a:p>
            <a:pPr>
              <a:buFont typeface="Arial" panose="020B0604020202020204" pitchFamily="34" charset="0"/>
              <a:buChar char="•"/>
            </a:pPr>
            <a:r>
              <a:rPr lang="fr-FR" sz="1500" dirty="0" err="1" smtClean="0"/>
              <a:t>Interreg</a:t>
            </a:r>
            <a:r>
              <a:rPr lang="fr-FR" sz="1500" dirty="0" smtClean="0"/>
              <a:t>  France (Manche) Angleterre</a:t>
            </a:r>
          </a:p>
          <a:p>
            <a:pPr marL="285750" lvl="0" indent="-285750">
              <a:spcBef>
                <a:spcPts val="0"/>
              </a:spcBef>
              <a:buFontTx/>
              <a:buChar char="-"/>
            </a:pPr>
            <a:r>
              <a:rPr lang="fr-FR" sz="1500" dirty="0" smtClean="0">
                <a:solidFill>
                  <a:prstClr val="black"/>
                </a:solidFill>
              </a:rPr>
              <a:t>21 projets avec 5 chefs de file et 50 partenaires normands pour un montant FEDER de 18,6 M€ </a:t>
            </a:r>
            <a:endParaRPr lang="fr-FR" sz="1500" dirty="0" smtClean="0"/>
          </a:p>
          <a:p>
            <a:pPr marL="285750" indent="-285750">
              <a:spcBef>
                <a:spcPts val="0"/>
              </a:spcBef>
              <a:buFontTx/>
              <a:buChar char="-"/>
            </a:pPr>
            <a:endParaRPr lang="fr-FR" sz="1500" dirty="0" smtClean="0"/>
          </a:p>
          <a:p>
            <a:pPr marL="285750" indent="-285750">
              <a:spcBef>
                <a:spcPts val="0"/>
              </a:spcBef>
              <a:buFontTx/>
              <a:buChar char="-"/>
            </a:pPr>
            <a:endParaRPr lang="fr-FR" sz="1500" dirty="0" smtClean="0"/>
          </a:p>
          <a:p>
            <a:pPr marL="285750" indent="-285750">
              <a:spcBef>
                <a:spcPts val="0"/>
              </a:spcBef>
              <a:buFont typeface="Arial" panose="020B0604020202020204" pitchFamily="34" charset="0"/>
              <a:buChar char="•"/>
            </a:pPr>
            <a:r>
              <a:rPr lang="fr-FR" sz="1500" dirty="0" err="1" smtClean="0"/>
              <a:t>Interreg</a:t>
            </a:r>
            <a:r>
              <a:rPr lang="fr-FR" sz="1500" dirty="0" smtClean="0"/>
              <a:t> Europe du Nord Ouest (ENO)</a:t>
            </a:r>
          </a:p>
          <a:p>
            <a:pPr marL="285750" indent="-285750">
              <a:spcBef>
                <a:spcPts val="0"/>
              </a:spcBef>
              <a:buFontTx/>
              <a:buChar char="-"/>
            </a:pPr>
            <a:r>
              <a:rPr lang="fr-FR" sz="1500" dirty="0" smtClean="0"/>
              <a:t>14 projets avec 20 partenaires normands pour un montant FEDER de 7M€</a:t>
            </a:r>
          </a:p>
          <a:p>
            <a:pPr marL="0" indent="0">
              <a:spcBef>
                <a:spcPts val="0"/>
              </a:spcBef>
              <a:buNone/>
            </a:pPr>
            <a:r>
              <a:rPr lang="fr-FR" sz="1500" dirty="0" smtClean="0"/>
              <a:t>-      La phase 1 du 9</a:t>
            </a:r>
            <a:r>
              <a:rPr lang="fr-FR" sz="1500" baseline="30000" dirty="0" smtClean="0"/>
              <a:t>e</a:t>
            </a:r>
            <a:r>
              <a:rPr lang="fr-FR" sz="1500" dirty="0" smtClean="0"/>
              <a:t> et dernier appel à projets a été clôturée le 14 juin 2019. Le dépôts lors de la phase 2 est fixée au 7 février 2020</a:t>
            </a:r>
          </a:p>
          <a:p>
            <a:pPr marL="0" indent="0">
              <a:spcBef>
                <a:spcPts val="0"/>
              </a:spcBef>
              <a:buNone/>
            </a:pPr>
            <a:endParaRPr lang="fr-FR" sz="1500" dirty="0"/>
          </a:p>
          <a:p>
            <a:pPr marL="0" indent="0">
              <a:spcBef>
                <a:spcPts val="0"/>
              </a:spcBef>
              <a:buNone/>
            </a:pPr>
            <a:endParaRPr lang="fr-FR" sz="1500" dirty="0" smtClean="0"/>
          </a:p>
          <a:p>
            <a:pPr marL="285750" indent="-285750">
              <a:spcBef>
                <a:spcPts val="0"/>
              </a:spcBef>
              <a:buFont typeface="Arial" panose="020B0604020202020204" pitchFamily="34" charset="0"/>
              <a:buChar char="•"/>
            </a:pPr>
            <a:r>
              <a:rPr lang="fr-FR" sz="1500" dirty="0" err="1"/>
              <a:t>Interreg</a:t>
            </a:r>
            <a:r>
              <a:rPr lang="fr-FR" sz="1500" dirty="0"/>
              <a:t> </a:t>
            </a:r>
            <a:r>
              <a:rPr lang="fr-FR" sz="1500" dirty="0" smtClean="0"/>
              <a:t>Espace Atlantique (EA)</a:t>
            </a:r>
            <a:endParaRPr lang="fr-FR" sz="1500" dirty="0"/>
          </a:p>
          <a:p>
            <a:pPr marL="285750" indent="-285750">
              <a:spcBef>
                <a:spcPts val="0"/>
              </a:spcBef>
              <a:buFontTx/>
              <a:buChar char="-"/>
            </a:pPr>
            <a:r>
              <a:rPr lang="fr-FR" sz="1500" dirty="0" smtClean="0"/>
              <a:t>10 projets avec 8 partenaires normands pour un montant FEDER de 1,3 M€ et 2 partenaires normands associés</a:t>
            </a:r>
          </a:p>
          <a:p>
            <a:pPr marL="285750" indent="-285750">
              <a:spcBef>
                <a:spcPts val="0"/>
              </a:spcBef>
              <a:buFontTx/>
              <a:buChar char="-"/>
            </a:pPr>
            <a:r>
              <a:rPr lang="fr-FR" sz="1500" dirty="0" smtClean="0"/>
              <a:t>Plus d’appel à projets</a:t>
            </a:r>
          </a:p>
          <a:p>
            <a:pPr marL="0" indent="0">
              <a:spcBef>
                <a:spcPts val="0"/>
              </a:spcBef>
              <a:buNone/>
            </a:pPr>
            <a:endParaRPr lang="fr-FR" sz="1500" dirty="0" smtClean="0"/>
          </a:p>
          <a:p>
            <a:pPr marL="285750" indent="-285750">
              <a:spcBef>
                <a:spcPts val="0"/>
              </a:spcBef>
              <a:buFont typeface="Arial" panose="020B0604020202020204" pitchFamily="34" charset="0"/>
              <a:buChar char="•"/>
            </a:pPr>
            <a:r>
              <a:rPr lang="fr-FR" sz="1500" dirty="0" err="1" smtClean="0"/>
              <a:t>Interreg</a:t>
            </a:r>
            <a:r>
              <a:rPr lang="fr-FR" sz="1500" dirty="0" smtClean="0"/>
              <a:t> Europe</a:t>
            </a:r>
          </a:p>
          <a:p>
            <a:pPr marL="285750" indent="-285750">
              <a:spcBef>
                <a:spcPts val="0"/>
              </a:spcBef>
              <a:buFontTx/>
              <a:buChar char="-"/>
            </a:pPr>
            <a:r>
              <a:rPr lang="fr-FR" sz="1500" dirty="0"/>
              <a:t>3 projets avec </a:t>
            </a:r>
            <a:r>
              <a:rPr lang="fr-FR" sz="1500" dirty="0" smtClean="0"/>
              <a:t>3 partenaires normands pour un montant FEDER de 614 </a:t>
            </a:r>
            <a:r>
              <a:rPr lang="fr-FR" sz="1500" dirty="0"/>
              <a:t>000 €</a:t>
            </a:r>
          </a:p>
          <a:p>
            <a:pPr marL="285750" indent="-285750">
              <a:spcBef>
                <a:spcPts val="0"/>
              </a:spcBef>
              <a:buFontTx/>
              <a:buChar char="-"/>
            </a:pPr>
            <a:r>
              <a:rPr lang="fr-FR" sz="1500" dirty="0" smtClean="0"/>
              <a:t>Plus </a:t>
            </a:r>
            <a:r>
              <a:rPr lang="fr-FR" sz="1500" dirty="0"/>
              <a:t>d’appel à </a:t>
            </a:r>
            <a:r>
              <a:rPr lang="fr-FR" sz="1500" dirty="0" smtClean="0"/>
              <a:t>projets</a:t>
            </a:r>
            <a:endParaRPr lang="fr-FR" sz="1500" dirty="0"/>
          </a:p>
        </p:txBody>
      </p:sp>
    </p:spTree>
    <p:extLst>
      <p:ext uri="{BB962C8B-B14F-4D97-AF65-F5344CB8AC3E}">
        <p14:creationId xmlns:p14="http://schemas.microsoft.com/office/powerpoint/2010/main" val="1041007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Autres programmes</a:t>
            </a:r>
            <a:endParaRPr lang="fr-FR" sz="3200" dirty="0">
              <a:solidFill>
                <a:schemeClr val="bg1"/>
              </a:solidFill>
            </a:endParaRPr>
          </a:p>
        </p:txBody>
      </p:sp>
      <p:sp>
        <p:nvSpPr>
          <p:cNvPr id="2" name="ZoneTexte 1"/>
          <p:cNvSpPr txBox="1"/>
          <p:nvPr/>
        </p:nvSpPr>
        <p:spPr>
          <a:xfrm>
            <a:off x="393532" y="1197571"/>
            <a:ext cx="8362527" cy="851002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700" b="1" dirty="0" smtClean="0"/>
              <a:t>Horizon 2020</a:t>
            </a:r>
          </a:p>
          <a:p>
            <a:pPr>
              <a:spcAft>
                <a:spcPts val="600"/>
              </a:spcAft>
            </a:pPr>
            <a:r>
              <a:rPr lang="fr-FR" sz="1500" dirty="0">
                <a:hlinkClick r:id="rId3"/>
              </a:rPr>
              <a:t>http://www.horizon2020.gouv.fr</a:t>
            </a:r>
            <a:r>
              <a:rPr lang="fr-FR" sz="1500" dirty="0" smtClean="0">
                <a:hlinkClick r:id="rId3"/>
              </a:rPr>
              <a:t>/</a:t>
            </a:r>
            <a:endParaRPr lang="fr-FR" sz="1500" dirty="0" smtClean="0"/>
          </a:p>
          <a:p>
            <a:pPr>
              <a:spcAft>
                <a:spcPts val="600"/>
              </a:spcAft>
            </a:pPr>
            <a:r>
              <a:rPr lang="fr-FR" sz="1500" dirty="0" smtClean="0">
                <a:hlinkClick r:id="rId4"/>
              </a:rPr>
              <a:t>Page Vikings dédiée aux programmes de travail 2020 d’Horizon 2020</a:t>
            </a:r>
            <a:endParaRPr lang="fr-FR" sz="1500" dirty="0" smtClean="0"/>
          </a:p>
          <a:p>
            <a:pPr>
              <a:spcAft>
                <a:spcPts val="600"/>
              </a:spcAft>
            </a:pPr>
            <a:r>
              <a:rPr lang="fr-FR" sz="1500" dirty="0">
                <a:hlinkClick r:id="rId5"/>
              </a:rPr>
              <a:t>https://occitanie-europe.eu/opportunites/appels-a-propositions/</a:t>
            </a:r>
            <a:endParaRPr lang="fr-FR" sz="1500" dirty="0" smtClean="0"/>
          </a:p>
          <a:p>
            <a:pPr>
              <a:spcAft>
                <a:spcPts val="600"/>
              </a:spcAft>
            </a:pPr>
            <a:endParaRPr lang="fr-FR" sz="800" b="1" dirty="0" smtClean="0"/>
          </a:p>
          <a:p>
            <a:pPr marL="285750" indent="-285750">
              <a:spcAft>
                <a:spcPts val="600"/>
              </a:spcAft>
              <a:buFont typeface="Arial" panose="020B0604020202020204" pitchFamily="34" charset="0"/>
              <a:buChar char="•"/>
            </a:pPr>
            <a:r>
              <a:rPr lang="fr-FR" sz="1700" b="1" dirty="0" smtClean="0"/>
              <a:t>LIFE</a:t>
            </a:r>
          </a:p>
          <a:p>
            <a:pPr>
              <a:spcAft>
                <a:spcPts val="600"/>
              </a:spcAft>
            </a:pPr>
            <a:r>
              <a:rPr lang="fr-FR" sz="1600" b="1" dirty="0" smtClean="0"/>
              <a:t>Ouverture en avril 2020 </a:t>
            </a:r>
            <a:r>
              <a:rPr lang="fr-FR" sz="1600" dirty="0" smtClean="0"/>
              <a:t>– </a:t>
            </a:r>
            <a:r>
              <a:rPr lang="fr-FR" sz="1600" u="sng" dirty="0" smtClean="0"/>
              <a:t>Échéances de dépôt des candidatures</a:t>
            </a:r>
            <a:r>
              <a:rPr lang="fr-FR" sz="1600" dirty="0" smtClean="0"/>
              <a:t>: </a:t>
            </a:r>
          </a:p>
          <a:p>
            <a:pPr marL="285750" indent="-285750">
              <a:spcAft>
                <a:spcPts val="600"/>
              </a:spcAft>
              <a:buFontTx/>
              <a:buChar char="-"/>
            </a:pPr>
            <a:r>
              <a:rPr lang="fr-FR" sz="1600" dirty="0"/>
              <a:t>s</a:t>
            </a:r>
            <a:r>
              <a:rPr lang="fr-FR" sz="1600" dirty="0" smtClean="0"/>
              <a:t>ous-programme Environnement: juin 2020 (concept notes)/février 2021 (candidatures complètes)</a:t>
            </a:r>
          </a:p>
          <a:p>
            <a:pPr marL="285750" indent="-285750">
              <a:spcAft>
                <a:spcPts val="600"/>
              </a:spcAft>
              <a:buFontTx/>
              <a:buChar char="-"/>
            </a:pPr>
            <a:r>
              <a:rPr lang="fr-FR" sz="1600" dirty="0"/>
              <a:t>s</a:t>
            </a:r>
            <a:r>
              <a:rPr lang="fr-FR" sz="1600" dirty="0" smtClean="0"/>
              <a:t>ous-programme Climat: septembre 2020 (candidatures complètes)</a:t>
            </a:r>
          </a:p>
          <a:p>
            <a:pPr marL="285750" indent="-285750">
              <a:spcAft>
                <a:spcPts val="600"/>
              </a:spcAft>
              <a:buFont typeface="Symbol" panose="05050102010706020507" pitchFamily="18" charset="2"/>
              <a:buChar char="Þ"/>
            </a:pPr>
            <a:r>
              <a:rPr lang="fr-FR" sz="1600" u="sng" dirty="0" smtClean="0"/>
              <a:t>Pour plus d’infos</a:t>
            </a:r>
            <a:r>
              <a:rPr lang="fr-FR" sz="1600" dirty="0" smtClean="0"/>
              <a:t>: </a:t>
            </a:r>
          </a:p>
          <a:p>
            <a:pPr marL="285750" indent="-285750">
              <a:spcAft>
                <a:spcPts val="600"/>
              </a:spcAft>
              <a:buFontTx/>
              <a:buChar char="-"/>
            </a:pPr>
            <a:r>
              <a:rPr lang="fr-FR" sz="1600" dirty="0" smtClean="0"/>
              <a:t>EASME: </a:t>
            </a:r>
            <a:r>
              <a:rPr lang="fr-FR" sz="1600" dirty="0">
                <a:hlinkClick r:id="rId6"/>
              </a:rPr>
              <a:t>https://</a:t>
            </a:r>
            <a:r>
              <a:rPr lang="fr-FR" sz="1600" dirty="0" smtClean="0">
                <a:hlinkClick r:id="rId6"/>
              </a:rPr>
              <a:t>ec.europa.eu/easme/en/life</a:t>
            </a:r>
            <a:endParaRPr lang="fr-FR" sz="1600" dirty="0" smtClean="0"/>
          </a:p>
          <a:p>
            <a:pPr marL="285750" indent="-285750">
              <a:spcAft>
                <a:spcPts val="600"/>
              </a:spcAft>
              <a:buFontTx/>
              <a:buChar char="-"/>
            </a:pPr>
            <a:r>
              <a:rPr lang="fr-FR" sz="1600" dirty="0" err="1" smtClean="0"/>
              <a:t>Enviropea</a:t>
            </a:r>
            <a:r>
              <a:rPr lang="fr-FR" sz="1600" dirty="0" smtClean="0"/>
              <a:t>: </a:t>
            </a:r>
            <a:r>
              <a:rPr lang="fr-FR" sz="1600" dirty="0">
                <a:hlinkClick r:id="rId7"/>
              </a:rPr>
              <a:t>http://www.enviropea.com</a:t>
            </a:r>
            <a:r>
              <a:rPr lang="fr-FR" sz="1600" dirty="0" smtClean="0">
                <a:hlinkClick r:id="rId7"/>
              </a:rPr>
              <a:t>/</a:t>
            </a:r>
            <a:endParaRPr lang="fr-FR" sz="1600" dirty="0" smtClean="0"/>
          </a:p>
          <a:p>
            <a:pPr>
              <a:spcAft>
                <a:spcPts val="600"/>
              </a:spcAft>
            </a:pPr>
            <a:endParaRPr lang="fr-FR" sz="800" dirty="0" smtClean="0"/>
          </a:p>
          <a:p>
            <a:pPr marL="285750" indent="-285750">
              <a:spcAft>
                <a:spcPts val="600"/>
              </a:spcAft>
              <a:buFont typeface="Arial" panose="020B0604020202020204" pitchFamily="34" charset="0"/>
              <a:buChar char="•"/>
            </a:pPr>
            <a:r>
              <a:rPr lang="fr-FR" sz="1700" b="1" dirty="0" smtClean="0"/>
              <a:t>FCH JU – Fuel </a:t>
            </a:r>
            <a:r>
              <a:rPr lang="fr-FR" sz="1700" b="1" dirty="0" err="1" smtClean="0"/>
              <a:t>cells</a:t>
            </a:r>
            <a:r>
              <a:rPr lang="fr-FR" sz="1700" b="1" dirty="0" smtClean="0"/>
              <a:t> &amp; </a:t>
            </a:r>
            <a:r>
              <a:rPr lang="fr-FR" sz="1700" b="1" dirty="0" err="1" smtClean="0"/>
              <a:t>hydrogen</a:t>
            </a:r>
            <a:r>
              <a:rPr lang="fr-FR" sz="1700" b="1" dirty="0" smtClean="0"/>
              <a:t> Joint </a:t>
            </a:r>
            <a:r>
              <a:rPr lang="fr-FR" sz="1700" b="1" dirty="0" err="1" smtClean="0"/>
              <a:t>Undertaking</a:t>
            </a:r>
            <a:endParaRPr lang="fr-FR" sz="1700" b="1" dirty="0" smtClean="0"/>
          </a:p>
          <a:p>
            <a:pPr>
              <a:spcAft>
                <a:spcPts val="600"/>
              </a:spcAft>
            </a:pPr>
            <a:r>
              <a:rPr lang="fr-FR" sz="1600" b="1" dirty="0" smtClean="0"/>
              <a:t>Ouverture en janvier 2020 </a:t>
            </a:r>
            <a:r>
              <a:rPr lang="fr-FR" sz="1600" dirty="0" smtClean="0"/>
              <a:t>– </a:t>
            </a:r>
            <a:r>
              <a:rPr lang="fr-FR" sz="1600" u="sng" dirty="0" smtClean="0"/>
              <a:t>Échéance de dépôt des candidatures</a:t>
            </a:r>
            <a:r>
              <a:rPr lang="fr-FR" sz="1600" dirty="0" smtClean="0"/>
              <a:t>: avril 2020 (à confirmer)</a:t>
            </a:r>
          </a:p>
          <a:p>
            <a:pPr>
              <a:spcAft>
                <a:spcPts val="600"/>
              </a:spcAft>
            </a:pPr>
            <a:r>
              <a:rPr lang="fr-FR" sz="1600" u="sng" dirty="0" err="1" smtClean="0"/>
              <a:t>Infoday</a:t>
            </a:r>
            <a:r>
              <a:rPr lang="fr-FR" sz="1600" u="sng" dirty="0" smtClean="0"/>
              <a:t> FR</a:t>
            </a:r>
            <a:r>
              <a:rPr lang="fr-FR" sz="1600" dirty="0" smtClean="0"/>
              <a:t>: 4 ou 5 février 2020 à Paris (</a:t>
            </a:r>
            <a:r>
              <a:rPr lang="fr-FR" sz="1600" dirty="0" err="1" smtClean="0"/>
              <a:t>Hyvolution</a:t>
            </a:r>
            <a:r>
              <a:rPr lang="fr-FR" sz="1600" dirty="0" smtClean="0"/>
              <a:t> 2020)</a:t>
            </a:r>
          </a:p>
          <a:p>
            <a:pPr>
              <a:spcAft>
                <a:spcPts val="600"/>
              </a:spcAft>
            </a:pPr>
            <a:r>
              <a:rPr lang="fr-FR" sz="1600" dirty="0" smtClean="0"/>
              <a:t>=&gt; </a:t>
            </a:r>
            <a:r>
              <a:rPr lang="fr-FR" sz="1600" u="sng" dirty="0" smtClean="0"/>
              <a:t>Pour plus d’infos</a:t>
            </a:r>
            <a:r>
              <a:rPr lang="fr-FR" sz="1600" dirty="0" smtClean="0"/>
              <a:t>: </a:t>
            </a:r>
            <a:r>
              <a:rPr lang="fr-FR" sz="1600" dirty="0">
                <a:hlinkClick r:id="rId8"/>
              </a:rPr>
              <a:t>https://www.fch.europa.eu</a:t>
            </a:r>
            <a:r>
              <a:rPr lang="fr-FR" sz="1600" dirty="0" smtClean="0">
                <a:hlinkClick r:id="rId8"/>
              </a:rPr>
              <a:t>/</a:t>
            </a:r>
            <a:r>
              <a:rPr lang="fr-FR" sz="1600" dirty="0" smtClean="0"/>
              <a:t> + CNRS membre d’Hydrogen Europe</a:t>
            </a:r>
          </a:p>
          <a:p>
            <a:pPr>
              <a:spcAft>
                <a:spcPts val="600"/>
              </a:spcAft>
            </a:pPr>
            <a:endParaRPr lang="fr-FR" sz="1500" dirty="0" smtClean="0"/>
          </a:p>
          <a:p>
            <a:pPr>
              <a:spcAft>
                <a:spcPts val="600"/>
              </a:spcAft>
            </a:pPr>
            <a:endParaRPr lang="fr-FR"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624833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6215</TotalTime>
  <Words>2339</Words>
  <Application>Microsoft Office PowerPoint</Application>
  <PresentationFormat>Affichage à l'écran (4:3)</PresentationFormat>
  <Paragraphs>575</Paragraphs>
  <Slides>38</Slides>
  <Notes>38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Calibri</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In a nutshell – Current proposal for GBER-amendments in the area of R&amp;D&amp;I-aid</vt:lpstr>
      <vt:lpstr> In a nutshell – Current proposal for GBER-amendments in the area of R&amp;D&amp;I-aid</vt:lpstr>
      <vt:lpstr> Current proposal for GBER-amendments in other areas</vt:lpstr>
      <vt:lpstr> State of play and next steps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TRADEMARK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Ficheroulle</dc:creator>
  <cp:lastModifiedBy>BUYLE BODIN Zoe</cp:lastModifiedBy>
  <cp:revision>331</cp:revision>
  <cp:lastPrinted>2019-10-31T16:01:45Z</cp:lastPrinted>
  <dcterms:created xsi:type="dcterms:W3CDTF">2016-03-25T10:41:41Z</dcterms:created>
  <dcterms:modified xsi:type="dcterms:W3CDTF">2019-10-31T16:04:41Z</dcterms:modified>
</cp:coreProperties>
</file>